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5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76" r:id="rId12"/>
    <p:sldId id="259" r:id="rId13"/>
    <p:sldId id="268" r:id="rId14"/>
    <p:sldId id="269" r:id="rId15"/>
    <p:sldId id="260" r:id="rId16"/>
    <p:sldId id="270" r:id="rId17"/>
    <p:sldId id="271" r:id="rId18"/>
    <p:sldId id="261" r:id="rId19"/>
    <p:sldId id="272" r:id="rId20"/>
    <p:sldId id="273" r:id="rId21"/>
    <p:sldId id="274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B54F085-2578-42E2-93CE-BBD87792F808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54E81F5-927E-4597-8182-E325AF0A8F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2780928"/>
            <a:ext cx="3313355" cy="1800644"/>
          </a:xfrm>
        </p:spPr>
        <p:txBody>
          <a:bodyPr>
            <a:no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dirty="0">
                <a:solidFill>
                  <a:schemeClr val="tx1"/>
                </a:solidFill>
                <a:cs typeface="B Titr" pitchFamily="2" charset="-78"/>
              </a:rPr>
              <a:t>گزارش شرکت کارشناس نظام پیشنهادهای دانشگاه فردوسی مشهد در دهمین همایش و چهارمین جشنواره ملی نظام پیشنهادها </a:t>
            </a:r>
            <a:r>
              <a:rPr lang="fa-IR" sz="1200" dirty="0">
                <a:solidFill>
                  <a:schemeClr val="tx1"/>
                </a:solidFill>
                <a:cs typeface="B Titr" pitchFamily="2" charset="-78"/>
              </a:rPr>
              <a:t>(15 و 16 بهمـن ماه 1391</a:t>
            </a:r>
            <a:r>
              <a:rPr lang="fa-IR" sz="1200" dirty="0" smtClean="0">
                <a:solidFill>
                  <a:schemeClr val="tx1"/>
                </a:solidFill>
                <a:cs typeface="B Titr" pitchFamily="2" charset="-78"/>
              </a:rPr>
              <a:t>)</a:t>
            </a:r>
            <a:endParaRPr lang="en-US" sz="1800" dirty="0">
              <a:solidFill>
                <a:schemeClr val="tx1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95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ثبت نام کنندگان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86918" lvl="4" indent="-285750" algn="justLow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500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نفر از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شرکت­ها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و سازمان­های دولتی و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خصوصی</a:t>
            </a:r>
            <a:endParaRPr lang="fa-IR" sz="1800" dirty="0">
              <a:solidFill>
                <a:schemeClr val="tx1"/>
              </a:solidFill>
              <a:cs typeface="B Lotus" pitchFamily="2" charset="-78"/>
            </a:endParaRPr>
          </a:p>
          <a:p>
            <a:pPr marL="486918" lvl="4" indent="-285750" algn="justLow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23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شرکت و سازمان در بخش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جشنواره</a:t>
            </a:r>
          </a:p>
          <a:p>
            <a:pPr marL="201168" lvl="4" indent="0" algn="justLow" rtl="1">
              <a:buNone/>
            </a:pPr>
            <a:endParaRPr lang="en-US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21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708920"/>
            <a:ext cx="6777317" cy="3123709"/>
          </a:xfrm>
        </p:spPr>
        <p:txBody>
          <a:bodyPr>
            <a:normAutofit/>
          </a:bodyPr>
          <a:lstStyle/>
          <a:p>
            <a:pPr algn="r" rtl="1"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2" action="ppaction://hlinksldjump"/>
              </a:rPr>
              <a:t>نقاط قوت</a:t>
            </a:r>
            <a:endParaRPr lang="fa-IR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r" rtl="1"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3" action="ppaction://hlinksldjump"/>
              </a:rPr>
              <a:t>نقاط ضعف</a:t>
            </a:r>
            <a:endParaRPr lang="en-US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نحوه برگزاری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90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024744" cy="6138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نقاط قوت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>
            <a:normAutofit/>
          </a:bodyPr>
          <a:lstStyle/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فضا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(از نظر بزرگی، تهویه و...)، امکانات صوتی و تصویری مناسب بود. </a:t>
            </a: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خدمات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ارایه شده در زمان­های استراحت و صرف ناهار و پذیرایی منظم بود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  <a:endParaRPr lang="en-US" sz="1800" dirty="0" smtClean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از همایش استقبال نسبتاً خوبی شده بود و تمامی ثبت نام کنندگان در همایش حضور داشتند. </a:t>
            </a: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فرصت مناسبی بود تا با نمایندگان سایر سازمان ها آشنا شویم و تجربیات دانشگاه را (قریب به نود درصد شرکت کنندگان از صنایع بودند) به آنها انتقال دهیم.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91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1037" y="692696"/>
            <a:ext cx="7024744" cy="6138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نقاط ضعف</a:t>
            </a:r>
            <a:endParaRPr lang="en-US" sz="28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4419853"/>
          </a:xfrm>
        </p:spPr>
        <p:txBody>
          <a:bodyPr>
            <a:normAutofit lnSpcReduction="10000"/>
          </a:bodyPr>
          <a:lstStyle/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برنامه­ها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در روز اول با 28 دقیقه تأخیر (ساعت 8:58) شروع شد. در صورتی که همان دقایق اول همایش، تقریبا نیمی از شرکت­کننده­ها در سالن حضور داشتند. 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برگزاری همایش نظم چندانی نداشت. به­طوری که اواخر همایش، جمعیت حاضر در سالن به زحمت به 100 نفر می­رسید. 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مجری همایش از نظر صدا و ظاهر خوب بود اما قدرت هماهنگ کردن جمعیت و ایجاد روحیه نشاط را نداشت. برنامه­ها آنقدر کسالت­آور شده بود که اکثر شرکت­کنندگان بیرون از سالن بودند و یا از محل برگزاری همایش خارج می­شدند. 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برنامه­ها مطابق برنامه زمان­بندی اعلام شده پیش نرفت و باعث شد برنامه با یک ساعت و نیم تأخیر در روز اول به پایان برسد. علاوه بر این در روز دوم تعداد 2 عنوان از مقاله­های فهرست ارایه شده، ارایه نگردد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</a:p>
          <a:p>
            <a:pPr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کیفیت مقاله­ها پایین بود. به این صورت که متغیرهای بررسی شده در مقالات اغلب به­صورت مجزا و جدا از هم بررسی شد. بدون این که مطالب به­صورت یکپارچه و به­شکل یک دانش ترکیب شده از این متغیرها منتقل گردد. 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455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Jadid" pitchFamily="2" charset="-78"/>
              </a:rPr>
              <a:t>نقاط </a:t>
            </a:r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ضعف </a:t>
            </a:r>
            <a:r>
              <a:rPr lang="fa-IR" sz="2400" dirty="0" smtClean="0">
                <a:solidFill>
                  <a:schemeClr val="tx1"/>
                </a:solidFill>
                <a:cs typeface="B Jadid" pitchFamily="2" charset="-78"/>
              </a:rPr>
              <a:t>(ادامه</a:t>
            </a:r>
            <a:r>
              <a:rPr lang="fa-IR" sz="2400" dirty="0">
                <a:solidFill>
                  <a:schemeClr val="tx1"/>
                </a:solidFill>
                <a:cs typeface="B Jadid" pitchFamily="2" charset="-78"/>
              </a:rPr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060848"/>
            <a:ext cx="6777317" cy="3600400"/>
          </a:xfrm>
        </p:spPr>
        <p:txBody>
          <a:bodyPr>
            <a:normAutofit fontScale="85000" lnSpcReduction="10000"/>
          </a:bodyPr>
          <a:lstStyle/>
          <a:p>
            <a:pPr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اکثر مقاله­هایی که ارایه شد بیشتر تئوری بوده و یا جنبه تبلیغات، معرفی و گزارش عملکرد سازمان ارایه­دهنده مقاله­ها بود. به عبارت دیگر، اکثر سخنران­ها به جای این که فرایندهای کاری خود را در نظام پیشنهادها معرفی نمایند، دستاوردها و موفقیت­های خود (صرفه­جویی­های حاصل از اجرای پیشنهادها، تعداد پیشنهادهای رسیده، تعداد پیشنهاددهنده­ها و سرانه پیشنهادها) را ارایه کردند.</a:t>
            </a: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  <a:p>
            <a:pPr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در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زمان­بندی برنامه­ها یک اشکال خیلی مهم وجود داشت. فرصت هر نفر برای ارایه مقاله فقط 15 دقیقه بود. و نفر بعد بلافاصله بعد از آن باید مقاله خود را ارایه می­داد. در صورتی که در عمل پس از هر ارایه نزدیک به یک ربع به پرسش و پاسخ پرداخته می­شد (آن هم سطحی و خیلی سهل­انگارانه!). در صورتی که تعداد کمتری از مقاله­ها برای ارایه انتخاب و برای هر سخنران نیم ساعت زمان (هم برای ارایه و هم برای پرسش و پاسخ) در نظر گرفته می­شد، این بی­نظمی و طولانی شدن خسته­کننده همایش هم پیش نمی­آمد.</a:t>
            </a:r>
            <a:endParaRPr lang="en-US" sz="1800" dirty="0"/>
          </a:p>
          <a:p>
            <a:pPr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499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565545" cy="541864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Jadid" pitchFamily="2" charset="-78"/>
              </a:rPr>
              <a:t>مقاله های ارایه شده در همایش</a:t>
            </a:r>
            <a:endParaRPr lang="en-US" sz="2400" dirty="0">
              <a:cs typeface="B Jadid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0014888"/>
              </p:ext>
            </p:extLst>
          </p:nvPr>
        </p:nvGraphicFramePr>
        <p:xfrm>
          <a:off x="755576" y="980728"/>
          <a:ext cx="7632847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645"/>
                <a:gridCol w="729342"/>
                <a:gridCol w="735293"/>
                <a:gridCol w="1245907"/>
                <a:gridCol w="3290597"/>
                <a:gridCol w="576063"/>
              </a:tblGrid>
              <a:tr h="370840">
                <a:tc gridSpan="6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Homa" pitchFamily="2" charset="-78"/>
                        </a:rPr>
                        <a:t> روز اول همایش</a:t>
                      </a:r>
                      <a:r>
                        <a:rPr lang="fa-IR" baseline="0" dirty="0" smtClean="0">
                          <a:cs typeface="B Homa" pitchFamily="2" charset="-78"/>
                        </a:rPr>
                        <a:t> (15 بهمن)</a:t>
                      </a:r>
                      <a:endParaRPr lang="en-US" dirty="0">
                        <a:cs typeface="B Homa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ارزیابی نماینده دانشگاه از مقاله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ساعت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ارایه دهنده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عنوان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ردیف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اعلام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انجام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متوسط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11/41-11/7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11-10/30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دکتر علی اصغر انواری رستمی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نظام پیشنهادها: کیفیت زندگی شغلی و عملکرد سازمانی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12/2-11/45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11/15-11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مهندس سید سعید موسویون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بررسی تحلیلی نظام پیشنهادها با رویکرد حقوق شهروندی و مسئولیت مدنی (آنچه که بود، آنچه که هست، آنچه که باید باشد)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2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12/28-12/8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11/30-11/15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مهندس کامران اشتری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نظام پذیرش و بررسی پیشنهادها و ارایه طرح مرتبط با ارتفاء کیفیت و بهره­وری نظام پذیرش و بررسی پیشنهادها، چنانچه هست و چنانچه باید باشد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3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13-12/35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11/45-11/30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حمیدرضا باتقوی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حذف تبخیرکننده­های واحد آب و بخار با تکیه بر ارتقا و بهره­وری سیستم (شرکت پالایش گاز شهید هاشمی نژاد)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4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خوب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14/26-14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13/45-13/30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سعید فتح الهی­راد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اصول مدیریت انگیزه برای خلاقیت و پیشنهاددهی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5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14/46-14/26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14-13/45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علیرضا جشیره­نژادی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آسیب­شناسی و ارزیابی عملکرد نظام پیشنهادها با استفاده از مدل </a:t>
                      </a:r>
                      <a:r>
                        <a:rPr lang="en-US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3c</a:t>
                      </a: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 در شرکت بهره­برداری نفت و گاز گچساران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6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15/3-14/47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14/15-14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مراد کردی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بررسی تأثیر معنویت محیط کار بر فرایند مدیریت مشارکتی (نظام پیشنهادها)؛ مطالعه موردی کارکنان شهرداری تهران</a:t>
                      </a:r>
                      <a:endParaRPr lang="en-US" sz="1000" b="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7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متوسط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25/15-4/15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30/14-15/14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امیر گلاب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بررسی ارتباط مدیریت دانش و نظام پیشنهادها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8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15/50-15/25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14/45-14/30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محسن کامرانی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استقرار سیستم نظام پیشنهادها در شرکت برق منطقه­ای تهران، چالش­ها و راهبردها</a:t>
                      </a:r>
                      <a:endParaRPr lang="en-US" sz="1000" b="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9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17/3-16/48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15/45-15/30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جعفر معصوم­زاده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دستاوردهای توسعه نظام پیشنهادها در شهرداری تهران</a:t>
                      </a:r>
                      <a:endParaRPr lang="en-US" sz="1000" b="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10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ounded Rectangle 6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91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472" y="222840"/>
            <a:ext cx="5152536" cy="541864"/>
          </a:xfrm>
        </p:spPr>
        <p:txBody>
          <a:bodyPr>
            <a:normAutofit/>
          </a:bodyPr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B Jadid" pitchFamily="2" charset="-78"/>
              </a:rPr>
              <a:t> </a:t>
            </a:r>
            <a:r>
              <a:rPr lang="fa-IR" sz="2200" dirty="0" smtClean="0">
                <a:solidFill>
                  <a:schemeClr val="tx1"/>
                </a:solidFill>
                <a:cs typeface="B Jadid" pitchFamily="2" charset="-78"/>
              </a:rPr>
              <a:t>مقاله های ارایه شده در همایش </a:t>
            </a:r>
            <a:r>
              <a:rPr lang="fa-IR" sz="1800" dirty="0" smtClean="0">
                <a:solidFill>
                  <a:schemeClr val="tx1"/>
                </a:solidFill>
                <a:cs typeface="B Jadid" pitchFamily="2" charset="-78"/>
              </a:rPr>
              <a:t>(ادامه)</a:t>
            </a:r>
            <a:endParaRPr lang="en-US" sz="2400" dirty="0">
              <a:cs typeface="B Jadid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582579"/>
              </p:ext>
            </p:extLst>
          </p:nvPr>
        </p:nvGraphicFramePr>
        <p:xfrm>
          <a:off x="693093" y="980728"/>
          <a:ext cx="7632847" cy="456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645"/>
                <a:gridCol w="729342"/>
                <a:gridCol w="735293"/>
                <a:gridCol w="1245907"/>
                <a:gridCol w="3290597"/>
                <a:gridCol w="576063"/>
              </a:tblGrid>
              <a:tr h="370840">
                <a:tc gridSpan="6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Homa" pitchFamily="2" charset="-78"/>
                        </a:rPr>
                        <a:t> روز اول همایش</a:t>
                      </a:r>
                      <a:r>
                        <a:rPr lang="fa-IR" baseline="0" dirty="0" smtClean="0">
                          <a:cs typeface="B Homa" pitchFamily="2" charset="-78"/>
                        </a:rPr>
                        <a:t> (15 بهمن)- ادامه</a:t>
                      </a:r>
                      <a:endParaRPr lang="en-US" dirty="0">
                        <a:cs typeface="B Homa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ارزیابی نماینده دانشگاه از مقاله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ساعت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ارایه دهنده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عنوان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ردیف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اعلام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انجام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19/17-4/17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16-45/15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معصومه خورشیدی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رویکرد خلاقیت و نوآوری در شرکت ایران خودرو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11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35/17-19/17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15/16-16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علیرضا مقتدایی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شناسایی عوامل مؤثر بر افزایش مشارکت کارکنان در نظام پیشنهادهای اداره آمار اقتصادی بانک مرکزی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12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18-35/17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30/16-15/16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مهدی بندرخانی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تأثیر آموزش خلاقیت بر ارتقای مشارکت در سیستم نظام پیشنهادها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13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 gridSpan="6"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Homa" pitchFamily="2" charset="-78"/>
                        </a:rPr>
                        <a:t> روز دوم همایش (16 بهمن)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9/18-9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45/8-30/8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مهندس محمدرضا مصلایی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نگاهی بر تجربه: احیای نظام پیشنهادها و نقش آن در تولید پایدار مجتمع گاز پارس جنوبی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9/45- 9/18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9-45/8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دکتر اسداله مهرآرا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بررسی موانع درون سازمانی نهادینه کردن نظام پیشنهادها در دستگاه­های دولتی ایران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2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خوب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10-9/45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15/9-9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حسن غلام نژاد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مدل فرآیند تعاملی نظام پیشنهادها و پژوهش و فناوری با حفظ رویکرد مدیریت دانش در شرکت ملی مناطق نفت­خیر جنوب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3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10/37-10/20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9/30-9/15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دکتر مریم صداقت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بررسی رابطه­ی ویژگی­های شخصیتی مدیران با ادراک آنان از موفقیت نظام پیشنهادها در سازمان درمانی الف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4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متوسط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10/55-10/37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9/45-9/30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مهدی نجمی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مدل امتیازدهی و انتخاب کارشناسان برتر در نظام پیشنهادها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5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12-11/35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10/45-10/30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دکتر ابراهیم شیخ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ظرفیت­های مشارکت در نظام اداری جمهوری اسلامی ایران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6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94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024744" cy="541864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Jadid" pitchFamily="2" charset="-78"/>
              </a:rPr>
              <a:t> مقاله های ارایه شده در همایش </a:t>
            </a:r>
            <a:r>
              <a:rPr lang="fa-IR" sz="2000" dirty="0">
                <a:solidFill>
                  <a:schemeClr val="tx1"/>
                </a:solidFill>
                <a:cs typeface="B Jadid" pitchFamily="2" charset="-78"/>
              </a:rPr>
              <a:t>(ادامه)</a:t>
            </a:r>
            <a:endParaRPr lang="en-US" sz="2400" dirty="0">
              <a:cs typeface="B Jadid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8768466"/>
              </p:ext>
            </p:extLst>
          </p:nvPr>
        </p:nvGraphicFramePr>
        <p:xfrm>
          <a:off x="755576" y="1340768"/>
          <a:ext cx="7632847" cy="234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645"/>
                <a:gridCol w="729342"/>
                <a:gridCol w="735293"/>
                <a:gridCol w="1245907"/>
                <a:gridCol w="3290597"/>
                <a:gridCol w="576063"/>
              </a:tblGrid>
              <a:tr h="370840">
                <a:tc gridSpan="6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itchFamily="2" charset="-78"/>
                        </a:rPr>
                        <a:t> </a:t>
                      </a:r>
                      <a:r>
                        <a:rPr lang="fa-I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Homa" pitchFamily="2" charset="-78"/>
                        </a:rPr>
                        <a:t> روز دوم همایش (16 بهمن)- </a:t>
                      </a:r>
                      <a:r>
                        <a:rPr lang="fa-IR" baseline="0" dirty="0" smtClean="0">
                          <a:cs typeface="B Homa" pitchFamily="2" charset="-78"/>
                        </a:rPr>
                        <a:t>ادامه</a:t>
                      </a:r>
                      <a:endParaRPr lang="en-US" dirty="0">
                        <a:cs typeface="B Homa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ارزیابی نماینده دانشگاه از مقاله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ساعت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ارایه دهنده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عنوان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ردیف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اعلام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latin typeface="Calibri"/>
                          <a:ea typeface="Calibri"/>
                          <a:cs typeface="B Lotus"/>
                        </a:rPr>
                        <a:t>انجام شده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12/15-12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11-10/45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مجید ناصحی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تحلیل عوامل محرک نظام پیشنهادها با استفاده از تکنیک مدل­سازی ساختاری تفسیری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7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حسین میچانی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بررسی تأثیر فرهنگ سازمانی بر جلب مشارکت کارکنان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8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ارایه نشد.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رضا فرامرزی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latin typeface="Calibri"/>
                          <a:ea typeface="Calibri"/>
                          <a:cs typeface="B Lotus"/>
                        </a:rPr>
                        <a:t>نقش نظام پیشنهادها در چابکی شرکت جمکو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9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ضعیف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12/30-12/15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/>
                          <a:ea typeface="Calibri"/>
                          <a:cs typeface="B Lotus"/>
                        </a:rPr>
                        <a:t>11/45-11/30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محسن کرد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/>
                          <a:ea typeface="Calibri"/>
                          <a:cs typeface="B Lotus"/>
                        </a:rPr>
                        <a:t>مهندسی مجدد نظام پیشنهادها در شرکت آب و فاضلاب استان گلستان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fa-IR" sz="10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B Lotus"/>
                        </a:rPr>
                        <a:t>10</a:t>
                      </a:r>
                      <a:endParaRPr lang="en-US" sz="10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B Lotu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064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پیشنهادها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104456"/>
          </a:xfrm>
        </p:spPr>
        <p:txBody>
          <a:bodyPr>
            <a:normAutofit fontScale="85000" lnSpcReduction="10000"/>
          </a:bodyPr>
          <a:lstStyle/>
          <a:p>
            <a:pPr lvl="1"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900" dirty="0">
                <a:solidFill>
                  <a:schemeClr val="tx1"/>
                </a:solidFill>
                <a:cs typeface="B Lotus" pitchFamily="2" charset="-78"/>
              </a:rPr>
              <a:t>در صورت امکان در سال­های آتی دو یا چند نفر از کارشناسان معاونت طرح و برنامه یا کمیته­های تخصصی در همایش و جشنواره به­صورت همزمان شرکت کنند. زیرا در بخش جشنواره کارگاه­های تخصصی در زمینه نظام پیشنهادها برگزار می­گردد که می­تواند بسیار مؤثر باشد. در صورتی که یکی نفر در همایش و یک یا دو نفر دیگر در کارگاه­ها (که به­صورت همزمان با همایش تشکیل می­گردد) شرکت نمایند، حداکثر استفاده را از این امکان برده­ایم.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900" dirty="0">
                <a:solidFill>
                  <a:schemeClr val="tx1"/>
                </a:solidFill>
                <a:cs typeface="B Lotus" pitchFamily="2" charset="-78"/>
              </a:rPr>
              <a:t>تهیه بانک اطلاعاتی از شرکت­کنندگان همایش نظام پیشنهادهای امسال جهت اطلاع­رسانی بهتر برای همایش سال­های بعد.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900" dirty="0">
                <a:solidFill>
                  <a:schemeClr val="tx1"/>
                </a:solidFill>
                <a:cs typeface="B Lotus" pitchFamily="2" charset="-78"/>
              </a:rPr>
              <a:t>ارایه مقاله از سوی دبیرخانه نظام پیشنهادهای دانشگاه فردوسی مشهد در همایش سال­های آینده. </a:t>
            </a:r>
            <a:endParaRPr lang="fa-IR" sz="1900" dirty="0" smtClean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4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از انتقادهایی که در قالب پیشنهاد برای دبیرخانه نظام پیشنهادها ارسال می­شود و پاسخ "این موضوع در قالب پیشنهاد قابل ارائه نمی­باشد" به آن­ها داده می­شود، به­عنوان بذر پیشنهاد استفاده شود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  <a:endParaRPr lang="en-US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91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757888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پیشنهادها </a:t>
            </a:r>
            <a:r>
              <a:rPr lang="fa-IR" sz="2800" dirty="0" smtClean="0">
                <a:solidFill>
                  <a:schemeClr val="tx1"/>
                </a:solidFill>
                <a:cs typeface="B Jadid" pitchFamily="2" charset="-78"/>
              </a:rPr>
              <a:t>(ادامه)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 lnSpcReduction="10000"/>
          </a:bodyPr>
          <a:lstStyle/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روزی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که سلمان در جنگ خندق پیشنهاد کندن خندق را به پیامبر داد، روز پیشنهاد نام­گذاری شود.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جهت افزایش مشارکت اعضای دانشگاه با نظام پیشنهادها و ایجاد نگرش مثبت نسبت به این نظام، هر فرد بتواند بر روی پیشنهادهای سایرین (که در پرتال کارمندی قابل مشاهده است) نظر خود را ثبت نماید. این نظرات می­تواند به­صورت نظر تکمیل­کننده و یا اصلاح­کننده پیشنهاد باشد. علاوه بر این، زمینه­ای را برای تبادل تجربیات و انتقاد دانش میان کاربران فراهم می­آورد. البته قبلا پیشنهادهایی با شماره 4524 و 4796 در همین خصوص برای دبیرخانه ارسال شده است که پاسخ مناسبی به آنها داده نشده است. شماره­ی این پیشنهادها جهت بررسی و تصمیم­گیری در کمیته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عالی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تقدیم می­گردد.</a:t>
            </a:r>
            <a:r>
              <a:rPr lang="fa-IR" sz="1800" dirty="0"/>
              <a:t> </a:t>
            </a:r>
            <a:endParaRPr lang="fa-IR" sz="1800" dirty="0" smtClean="0"/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در نظر گرفتن نرخی با عنوان نرخ "تأثیر پیشنهادهای اجرا شده" در گزارش عملکرد ترویجی نظام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پیشنهادها</a:t>
            </a: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تدوین یک چشم انداز برای نظام پیشنهادهای دانشگاه فردوسی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مشهد</a:t>
            </a:r>
            <a:endParaRPr lang="fa-IR" sz="1800" dirty="0" smtClean="0"/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2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52736"/>
            <a:ext cx="7024744" cy="829896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فهرست مطالب</a:t>
            </a:r>
            <a:endParaRPr lang="en-US" sz="3200" dirty="0">
              <a:solidFill>
                <a:schemeClr val="tx1"/>
              </a:solidFill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  <a:cs typeface="B Lotus" pitchFamily="2" charset="-78"/>
                <a:hlinkClick r:id="rId2" action="ppaction://hlinksldjump"/>
              </a:rPr>
              <a:t>معرفی و جزئیات </a:t>
            </a: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2" action="ppaction://hlinksldjump"/>
              </a:rPr>
              <a:t>همایش</a:t>
            </a:r>
            <a:endParaRPr lang="fa-IR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r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3" action="ppaction://hlinksldjump"/>
              </a:rPr>
              <a:t>نحوه برگزاری همایش</a:t>
            </a:r>
            <a:endParaRPr lang="fa-IR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r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4" action="ppaction://hlinksldjump"/>
              </a:rPr>
              <a:t>مقاله­های </a:t>
            </a:r>
            <a:r>
              <a:rPr lang="fa-IR" dirty="0">
                <a:solidFill>
                  <a:schemeClr val="tx1"/>
                </a:solidFill>
                <a:cs typeface="B Lotus" pitchFamily="2" charset="-78"/>
                <a:hlinkClick r:id="rId4" action="ppaction://hlinksldjump"/>
              </a:rPr>
              <a:t>ارایه شده در </a:t>
            </a:r>
            <a:r>
              <a:rPr lang="fa-IR" dirty="0" smtClean="0">
                <a:solidFill>
                  <a:schemeClr val="tx1"/>
                </a:solidFill>
                <a:cs typeface="B Lotus" pitchFamily="2" charset="-78"/>
                <a:hlinkClick r:id="rId4" action="ppaction://hlinksldjump"/>
              </a:rPr>
              <a:t>همایش</a:t>
            </a:r>
            <a:endParaRPr lang="fa-IR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r" rt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  <a:cs typeface="B Lotus" pitchFamily="2" charset="-78"/>
                <a:hlinkClick r:id="rId5" action="ppaction://hlinksldjump"/>
              </a:rPr>
              <a:t>پیشنهادها</a:t>
            </a:r>
            <a:endParaRPr lang="en-US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6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318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Jadid" pitchFamily="2" charset="-78"/>
              </a:rPr>
              <a:t>پیشنهادها </a:t>
            </a:r>
            <a:r>
              <a:rPr lang="fa-IR" sz="2800" dirty="0">
                <a:solidFill>
                  <a:schemeClr val="tx1"/>
                </a:solidFill>
                <a:cs typeface="B Jadid" pitchFamily="2" charset="-78"/>
              </a:rPr>
              <a:t>(ادامه)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 fontScale="92500" lnSpcReduction="10000"/>
          </a:bodyPr>
          <a:lstStyle/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 smtClean="0">
                <a:solidFill>
                  <a:schemeClr val="tx1"/>
                </a:solidFill>
                <a:cs typeface="B Lotus" pitchFamily="2" charset="-78"/>
              </a:rPr>
              <a:t>اضافه </a:t>
            </a: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کردن شاخص "تعداد پیشنهادهای فراخوان" در انتخاب کمیته تخصصی برتر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تغییر در نحوه پرداخت پاداش (استفاده از کارت هدیه با درج نام همکار، آرم معاونت یا دانشگاه و یک جمله درباره نظام پیشنهادها)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کوتاه نمودن فرایند ارایه پیشنهاد به دبیرخانه به­عنوان مثال از طریق دریافت پیشنهاد از طریق </a:t>
            </a:r>
            <a:r>
              <a:rPr lang="fa-IR" sz="1700" dirty="0" smtClean="0">
                <a:solidFill>
                  <a:schemeClr val="tx1"/>
                </a:solidFill>
                <a:cs typeface="B Lotus" pitchFamily="2" charset="-78"/>
              </a:rPr>
              <a:t>پیامک</a:t>
            </a: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انتشار خبرنامه نظام پیشنهادها (به­عنوان مثال اطلاع­رسانی ماهانه اجرای نظام پیشنهادها شامل تعداد پیشنهادها، میزان پاداش، میزان صرفه­جویی و پیشرفت­های انجام شده</a:t>
            </a:r>
            <a:r>
              <a:rPr lang="fa-IR" sz="1700" dirty="0" smtClean="0">
                <a:solidFill>
                  <a:schemeClr val="tx1"/>
                </a:solidFill>
                <a:cs typeface="B Lotus" pitchFamily="2" charset="-78"/>
              </a:rPr>
              <a:t>)</a:t>
            </a: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تلاش جهت کاهش تفکر سلسله مراتبی در مدیران با برگزاری دوره­های آموزشی مدیریت مشارکتی برای مدیران به روش دلفی و یا اسمی 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700" dirty="0">
                <a:solidFill>
                  <a:schemeClr val="tx1"/>
                </a:solidFill>
                <a:cs typeface="B Lotus" pitchFamily="2" charset="-78"/>
              </a:rPr>
              <a:t>درج توصیه­های دکتر فتح الهی در خصوص خلاقیت و برخی از مطالب آموزنده ارایه شده در مقاله­ها در سایت معاونت طرح و برنامه</a:t>
            </a:r>
            <a:endParaRPr lang="en-US" sz="17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ادامه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526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Jadid" pitchFamily="2" charset="-78"/>
              </a:rPr>
              <a:t>پیشنهادها </a:t>
            </a:r>
            <a:r>
              <a:rPr lang="fa-IR" sz="2800" dirty="0">
                <a:solidFill>
                  <a:schemeClr val="tx1"/>
                </a:solidFill>
                <a:cs typeface="B Jadid" pitchFamily="2" charset="-78"/>
              </a:rPr>
              <a:t>(ادامه)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/>
          </a:bodyPr>
          <a:lstStyle/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به­منظور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فائق آمدن بر مشکلات و حجم کارهای کارکنان، مدیران یک مقطع زمانی روزانه یا هفتگی را برای جدا شدن از امور روزمره و تفکر در خصوص پیشنهادهای نوآوری و خلاق اختصاص دهند.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معرفی واحدی که بیشترین پیشنهاد سال از سوی کارکنان زیرمجموعه آن ارایه شده است در همایش نظام پیشنهادها و یا انتظار در خبرنامه و سایت معاونت. </a:t>
            </a:r>
            <a:endParaRPr lang="fa-IR" sz="1600" dirty="0" smtClean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پیشنهادهای دانشی از سایر پیشنهادها تفکیک و شناسایی (تدوین دستورالعمل) و امتیاز ویژه­ای به آن­ها تعلق گیرد.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ایجاد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امکان ارتباط آنلاین دبیرخانه نظام پیشنهادها با پیشنهاددهندگان و یا کاربرانی که در خصوص نظام پیشنهادها سوال و یا درخواستی دارند (یک ساعت مشخص در هفته یا روز).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lnSpc>
                <a:spcPct val="120000"/>
              </a:lnSpc>
              <a:spcBef>
                <a:spcPts val="1200"/>
              </a:spcBef>
              <a:buClrTx/>
              <a:buFont typeface="Wingdings" pitchFamily="2" charset="2"/>
              <a:buChar char="§"/>
            </a:pPr>
            <a:endParaRPr lang="en-US" sz="18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464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88" y="0"/>
            <a:ext cx="9170987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60212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chemeClr val="bg1"/>
                </a:solidFill>
                <a:cs typeface="B Jadid" pitchFamily="2" charset="-78"/>
              </a:rPr>
              <a:t>با تشکر</a:t>
            </a:r>
            <a:endParaRPr lang="en-US" sz="3200" dirty="0">
              <a:solidFill>
                <a:schemeClr val="bg1"/>
              </a:solidFill>
              <a:cs typeface="B Jadi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18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Jadid" pitchFamily="2" charset="-78"/>
              </a:rPr>
              <a:t>معرفی و جزئیات </a:t>
            </a:r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88840"/>
            <a:ext cx="6777317" cy="3312368"/>
          </a:xfrm>
        </p:spPr>
        <p:txBody>
          <a:bodyPr>
            <a:normAutofit/>
          </a:bodyPr>
          <a:lstStyle/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2" action="ppaction://hlinksldjump"/>
              </a:rPr>
              <a:t>اهداف همایش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3" action="ppaction://hlinksldjump"/>
              </a:rPr>
              <a:t>محورهای همایش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4" action="ppaction://hlinksldjump"/>
              </a:rPr>
              <a:t>حامیان همایش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5" action="ppaction://hlinksldjump"/>
              </a:rPr>
              <a:t>ساختار همایش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6" action="ppaction://hlinksldjump"/>
              </a:rPr>
              <a:t>مدعوین همایش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7" action="ppaction://hlinksldjump"/>
              </a:rPr>
              <a:t>نحوه تبلیغ و اطلاع رسانی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  <a:hlinkClick r:id="rId8" action="ppaction://hlinksldjump"/>
              </a:rPr>
              <a:t>ثبت نام کنندگان</a:t>
            </a: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endParaRPr lang="fa-IR" sz="20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lvl="1" algn="justLow" rtl="1">
              <a:buClrTx/>
              <a:buFont typeface="Wingdings" pitchFamily="2" charset="2"/>
              <a:buChar char="§"/>
            </a:pPr>
            <a:endParaRPr lang="en-US" sz="20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9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937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اهداف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755700"/>
            <a:ext cx="6777317" cy="2401492"/>
          </a:xfrm>
        </p:spPr>
        <p:txBody>
          <a:bodyPr>
            <a:normAutofit/>
          </a:bodyPr>
          <a:lstStyle/>
          <a:p>
            <a:pPr marL="640080" lvl="2" indent="-342900" algn="justLow" rtl="1"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</a:rPr>
              <a:t>بسترسازی </a:t>
            </a:r>
            <a:r>
              <a:rPr lang="fa-IR" dirty="0">
                <a:solidFill>
                  <a:schemeClr val="tx1"/>
                </a:solidFill>
                <a:cs typeface="B Lotus" pitchFamily="2" charset="-78"/>
              </a:rPr>
              <a:t>فرهنگی به­منظور توسعه نظام پذیرش و بررسی پیشنهادها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640080" lvl="2" indent="-342900" algn="justLow" rtl="1">
              <a:buClrTx/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  <a:cs typeface="B Lotus" pitchFamily="2" charset="-78"/>
              </a:rPr>
              <a:t>ارتقاء </a:t>
            </a:r>
            <a:r>
              <a:rPr lang="fa-IR" dirty="0">
                <a:solidFill>
                  <a:schemeClr val="tx1"/>
                </a:solidFill>
                <a:cs typeface="B Lotus" pitchFamily="2" charset="-78"/>
              </a:rPr>
              <a:t>باور و اعتقاد مدیران به سودمندی نظام پذیرش و بررسی </a:t>
            </a:r>
            <a:r>
              <a:rPr lang="fa-IR" dirty="0" smtClean="0">
                <a:solidFill>
                  <a:schemeClr val="tx1"/>
                </a:solidFill>
                <a:cs typeface="B Lotus" pitchFamily="2" charset="-78"/>
              </a:rPr>
              <a:t>پیشنهادها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92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829896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محورهای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6984892" cy="3508977"/>
          </a:xfrm>
        </p:spPr>
        <p:txBody>
          <a:bodyPr>
            <a:noAutofit/>
          </a:bodyPr>
          <a:lstStyle/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تحلیل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روش­های مناسب جهت ثبات و استقرار نظام پیشنهادها در سازمان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ابزاری مناسب برای توسعه فرهنگ کارآفرینی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با نگاه قیاس­سنجی در سازمان­های موفق دنیا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ابزاری مناسب جهت رشد نوآوری و خلاقیت در سازمان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توسعه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دانش و دانش محوری از طریق نظام پذیرش و بررسی پیشنهادها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در راستای ایمنی محیط کار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و ارائه طرح مرتبط با ارتقاء کیفیت و بهره­وری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و اجرای موفق و کارآمد نظام مدیریت یکپارچه (</a:t>
            </a:r>
            <a:r>
              <a:rPr lang="en-US" sz="1600" dirty="0">
                <a:solidFill>
                  <a:schemeClr val="tx1"/>
                </a:solidFill>
                <a:cs typeface="B Lotus" pitchFamily="2" charset="-78"/>
              </a:rPr>
              <a:t>IMS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)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و ارایه طرح سازمانی برای چابکی و چالاکی سازمانی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ابزاری مناسب جهت ارتقاء کارآمدی سازمانی و بهبود عملکرد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marL="582930" lvl="2" indent="-285750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نظام </a:t>
            </a:r>
            <a:r>
              <a:rPr lang="fa-IR" sz="1600" dirty="0">
                <a:solidFill>
                  <a:schemeClr val="tx1"/>
                </a:solidFill>
                <a:cs typeface="B Lotus" pitchFamily="2" charset="-78"/>
              </a:rPr>
              <a:t>پذیرش و بررسی پیشنهادها چنانچه هست و چنانچه باید باشد. </a:t>
            </a: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0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829896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حامیان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4392488"/>
          </a:xfrm>
        </p:spPr>
        <p:txBody>
          <a:bodyPr>
            <a:normAutofit/>
          </a:bodyPr>
          <a:lstStyle/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وزارت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بهداشت، درمان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و آموزش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پزشکی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وزارت نیرو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وزارت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آموزش و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پرورش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وزارت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علوم، تحقیقات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و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فناوری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دانشگاه تهران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سازمان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گسترش و نوسازی صنایع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ایران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پست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بانک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ایران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شرکت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ملی گاز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ایران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شرکت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برق منطقه­ای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مازندران</a:t>
            </a:r>
          </a:p>
          <a:p>
            <a:pPr lvl="1" algn="justLow" rtl="1"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سازمان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هواشناسی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کشور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0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ساختار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>
            <a:normAutofit/>
          </a:bodyPr>
          <a:lstStyle/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رئیس: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 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دکتر زهرا سادات محمدی (رئیس جهاد دانشگاهی تهران)</a:t>
            </a:r>
          </a:p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رییس شورای سیاست­گذاری: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دکتر احمد بزرگیان (معاون نوسازی و تحول اداری معاونت توسعه مدیریت و سرمایه انسانی رئیس جمهور)</a:t>
            </a:r>
          </a:p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دبیر شورای سیاست­گذاری: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دکتر فخرالدین رحمانی (معاون پژوهشی جهاد دانشگاهی تهران)</a:t>
            </a:r>
            <a:endParaRPr lang="fa-IR" sz="1800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دبیر اجرایی: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جناب آقای مهندس محمد ولی خانی (مدیر مرکز همایش­های علمی جهاد دانشگاهی)</a:t>
            </a:r>
          </a:p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دبیر علمی: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جناب آقای دکتر مجید کرد رستمی</a:t>
            </a:r>
          </a:p>
          <a:p>
            <a:pPr algn="justLow" rtl="1"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دبیر همگن­سازی همایش: </a:t>
            </a:r>
            <a:r>
              <a:rPr lang="fa-IR" sz="1600" dirty="0" smtClean="0">
                <a:solidFill>
                  <a:schemeClr val="tx1"/>
                </a:solidFill>
                <a:cs typeface="B Lotus" pitchFamily="2" charset="-78"/>
              </a:rPr>
              <a:t>دکتر سعید فتح­الهی راد</a:t>
            </a:r>
            <a:endParaRPr lang="en-US" sz="14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0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024744" cy="901904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مدعوین همایش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Low" rtl="1"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وزارت­خانه­ها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شهرداری­های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کلان شهرها و مراکز استان­ها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دانشگاه­های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دولتی و آزاد سراسر کشور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سازمان­ها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و ادارات زیر مجموعه وزارت­خانه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  <a:p>
            <a:pPr lvl="1" algn="justLow" rtl="1">
              <a:buClrTx/>
              <a:buFont typeface="Wingdings" pitchFamily="2" charset="2"/>
              <a:buChar char="§"/>
            </a:pP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مدیران </a:t>
            </a:r>
            <a:r>
              <a:rPr lang="fa-IR" sz="1800" dirty="0">
                <a:solidFill>
                  <a:schemeClr val="tx1"/>
                </a:solidFill>
                <a:cs typeface="B Lotus" pitchFamily="2" charset="-78"/>
              </a:rPr>
              <a:t>عامل، مدیران آموزش، منابع انسانی و مدیران روابط عمومی شرکت­های خصوصی و </a:t>
            </a:r>
            <a:r>
              <a:rPr lang="fa-IR" sz="1800" dirty="0" smtClean="0">
                <a:solidFill>
                  <a:schemeClr val="tx1"/>
                </a:solidFill>
                <a:cs typeface="B Lotus" pitchFamily="2" charset="-78"/>
              </a:rPr>
              <a:t>دولتی</a:t>
            </a:r>
            <a:endParaRPr lang="en-US" sz="16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16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757888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Jadid" pitchFamily="2" charset="-78"/>
              </a:rPr>
              <a:t>نحوه تبلیغ و اطلاع رسانی</a:t>
            </a:r>
            <a:endParaRPr lang="en-US" sz="3200" dirty="0"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ارسال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2500 پیام کوتاه به گروه­های مخاطب همایش</a:t>
            </a:r>
            <a:endParaRPr lang="en-US" sz="20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ارسال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ایمیل به بانک اطلاعاتی شرکت­کنندگان 9 دوره همایش قبلی و کارشناسان حوزه­های منابع انسانی و تحول اداری دستگاه­های اجرایی کشور</a:t>
            </a:r>
            <a:endParaRPr lang="en-US" sz="20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حضور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در نمایشگاه­های جانبی همایش­های مرتبط با موضوع جهت اطلاع­رسانی</a:t>
            </a:r>
            <a:endParaRPr lang="en-US" sz="2000" dirty="0">
              <a:solidFill>
                <a:schemeClr val="tx1"/>
              </a:solidFill>
              <a:cs typeface="B Lotus" pitchFamily="2" charset="-78"/>
            </a:endParaRPr>
          </a:p>
          <a:p>
            <a:pPr lvl="0" algn="justLow" rtl="1">
              <a:lnSpc>
                <a:spcPct val="130000"/>
              </a:lnSpc>
              <a:buClrTx/>
              <a:buFont typeface="Wingdings" pitchFamily="2" charset="2"/>
              <a:buChar char="§"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اطلاع­رسانی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از طریق سایت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همایش</a:t>
            </a:r>
            <a:endParaRPr lang="en-US" sz="2000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3568" y="5661248"/>
            <a:ext cx="79208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Homa" pitchFamily="2" charset="-78"/>
              </a:rPr>
              <a:t>بازگشت</a:t>
            </a:r>
            <a:endParaRPr lang="en-US" sz="1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857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237</TotalTime>
  <Words>2053</Words>
  <Application>Microsoft Office PowerPoint</Application>
  <PresentationFormat>On-screen Show (4:3)</PresentationFormat>
  <Paragraphs>287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Austin</vt:lpstr>
      <vt:lpstr>گزارش شرکت کارشناس نظام پیشنهادهای دانشگاه فردوسی مشهد در دهمین همایش و چهارمین جشنواره ملی نظام پیشنهادها (15 و 16 بهمـن ماه 1391)</vt:lpstr>
      <vt:lpstr>فهرست مطالب</vt:lpstr>
      <vt:lpstr>معرفی و جزئیات همایش</vt:lpstr>
      <vt:lpstr>اهداف همایش</vt:lpstr>
      <vt:lpstr>محورهای همایش</vt:lpstr>
      <vt:lpstr>حامیان همایش</vt:lpstr>
      <vt:lpstr>ساختار همایش</vt:lpstr>
      <vt:lpstr>مدعوین همایش</vt:lpstr>
      <vt:lpstr>نحوه تبلیغ و اطلاع رسانی</vt:lpstr>
      <vt:lpstr>ثبت نام کنندگان</vt:lpstr>
      <vt:lpstr>نحوه برگزاری همایش</vt:lpstr>
      <vt:lpstr>نقاط قوت</vt:lpstr>
      <vt:lpstr>نقاط ضعف</vt:lpstr>
      <vt:lpstr>نقاط ضعف (ادامه)</vt:lpstr>
      <vt:lpstr>مقاله های ارایه شده در همایش</vt:lpstr>
      <vt:lpstr> مقاله های ارایه شده در همایش (ادامه)</vt:lpstr>
      <vt:lpstr> مقاله های ارایه شده در همایش (ادامه)</vt:lpstr>
      <vt:lpstr>پیشنهادها</vt:lpstr>
      <vt:lpstr>پیشنهادها (ادامه)</vt:lpstr>
      <vt:lpstr>پیشنهادها (ادامه)</vt:lpstr>
      <vt:lpstr>پیشنهادها (ادامه)</vt:lpstr>
      <vt:lpstr>PowerPoint Presentation</vt:lpstr>
    </vt:vector>
  </TitlesOfParts>
  <Company>vpb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شرکت کارشناس نظام پیشنهادهای دانشگاه فردوسی مشهد در دهمین همایش و چهارمین جشنواره ملی نظام پیشنهادها (15 و 16 بهمـن ماه 1391)</dc:title>
  <dc:creator>tatari</dc:creator>
  <cp:lastModifiedBy>tatari</cp:lastModifiedBy>
  <cp:revision>60</cp:revision>
  <dcterms:created xsi:type="dcterms:W3CDTF">2013-02-12T07:38:41Z</dcterms:created>
  <dcterms:modified xsi:type="dcterms:W3CDTF">2013-02-13T04:38:05Z</dcterms:modified>
</cp:coreProperties>
</file>