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7" r:id="rId3"/>
    <p:sldId id="282" r:id="rId4"/>
    <p:sldId id="270" r:id="rId5"/>
    <p:sldId id="271" r:id="rId6"/>
    <p:sldId id="272" r:id="rId7"/>
    <p:sldId id="275" r:id="rId8"/>
    <p:sldId id="274" r:id="rId9"/>
    <p:sldId id="276" r:id="rId10"/>
    <p:sldId id="277" r:id="rId11"/>
    <p:sldId id="283" r:id="rId12"/>
    <p:sldId id="284" r:id="rId13"/>
    <p:sldId id="285" r:id="rId14"/>
    <p:sldId id="278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AFC8"/>
    <a:srgbClr val="B40004"/>
    <a:srgbClr val="DA5300"/>
    <a:srgbClr val="A901C8"/>
    <a:srgbClr val="17578B"/>
    <a:srgbClr val="1B6BDC"/>
    <a:srgbClr val="FF6103"/>
    <a:srgbClr val="D0AD00"/>
    <a:srgbClr val="FFD300"/>
    <a:srgbClr val="EA5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709" autoAdjust="0"/>
  </p:normalViewPr>
  <p:slideViewPr>
    <p:cSldViewPr>
      <p:cViewPr varScale="1">
        <p:scale>
          <a:sx n="66" d="100"/>
          <a:sy n="66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3E14C3-432E-4309-A130-71413D47016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0A8F07-7A75-4C78-87D9-FBD0A8EEBCC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76DA76-4E67-4A27-8F4D-38F86166742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DCF9D3-C0F0-40E9-8B67-76792E5701E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30EE4A-7372-4ABF-BD42-F02FBDD5722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7F4787-FD16-4BB3-9B55-6B6846D028A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96D486-3CC9-4789-8B93-82047585FA3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1D137B-C8B4-460C-BBDF-49EB9CEBF86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22D70C-4A8A-44E2-9C62-6A924F9B4D3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94A107-7252-4709-A281-F74EFCAC193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194BCE-1F51-490C-BEB7-DEF38C9D14A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0"/>
            <a:r>
              <a:rPr lang="zh-CN" altLang="en-US" smtClean="0"/>
              <a:t>第三级</a:t>
            </a:r>
          </a:p>
          <a:p>
            <a:pPr lvl="1"/>
            <a:r>
              <a:rPr lang="zh-CN" altLang="en-US" smtClean="0"/>
              <a:t>第四级</a:t>
            </a:r>
          </a:p>
          <a:p>
            <a:pPr lvl="2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8A29203-5AE4-4C6D-BBF3-618EC46B18B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1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1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1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1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r" rtl="1" eaLnBrk="1" fontAlgn="base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1" fontAlgn="base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r" rtl="1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r" rtl="1" eaLnBrk="1" fontAlgn="base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r" rtl="1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slide" Target="slide1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1219200" y="2971800"/>
            <a:ext cx="6477000" cy="1828800"/>
          </a:xfrm>
          <a:noFill/>
          <a:ln/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fa-IR" altLang="zh-CN" sz="72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Adobe Fangsong Std R" pitchFamily="18" charset="-128"/>
                <a:ea typeface="Adobe Fangsong Std R" pitchFamily="18" charset="-128"/>
                <a:cs typeface="Lotus" pitchFamily="2" charset="-78"/>
              </a:rPr>
              <a:t>اصول طوفان فكري</a:t>
            </a:r>
            <a:endParaRPr lang="en-US" altLang="zh-CN" sz="7200" b="1" dirty="0">
              <a:ln w="50800"/>
              <a:solidFill>
                <a:schemeClr val="bg1">
                  <a:shade val="50000"/>
                </a:schemeClr>
              </a:solidFill>
              <a:latin typeface="Adobe Fangsong Std R" pitchFamily="18" charset="-128"/>
              <a:ea typeface="Adobe Fangsong Std R" pitchFamily="18" charset="-128"/>
              <a:cs typeface="Lotus" pitchFamily="2" charset="-78"/>
            </a:endParaRPr>
          </a:p>
        </p:txBody>
      </p:sp>
      <p:grpSp>
        <p:nvGrpSpPr>
          <p:cNvPr id="2" name="Group 8"/>
          <p:cNvGrpSpPr/>
          <p:nvPr/>
        </p:nvGrpSpPr>
        <p:grpSpPr>
          <a:xfrm>
            <a:off x="3643306" y="31412"/>
            <a:ext cx="1785950" cy="1611638"/>
            <a:chOff x="3643306" y="95227"/>
            <a:chExt cx="1785950" cy="1611638"/>
          </a:xfrm>
        </p:grpSpPr>
        <p:pic>
          <p:nvPicPr>
            <p:cNvPr id="2054" name="Picture 6" descr="D:\photosop\tamrin 1\2\02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000496" y="95227"/>
              <a:ext cx="928694" cy="1190633"/>
            </a:xfrm>
            <a:prstGeom prst="rect">
              <a:avLst/>
            </a:prstGeom>
            <a:noFill/>
          </p:spPr>
        </p:pic>
        <p:sp>
          <p:nvSpPr>
            <p:cNvPr id="8" name="TextBox 7"/>
            <p:cNvSpPr txBox="1"/>
            <p:nvPr/>
          </p:nvSpPr>
          <p:spPr>
            <a:xfrm>
              <a:off x="3643306" y="1214422"/>
              <a:ext cx="1785950" cy="492443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/>
              <a:r>
                <a:rPr lang="fa-IR" sz="2600" dirty="0" smtClean="0">
                  <a:latin typeface="IranNastaliq" pitchFamily="18" charset="0"/>
                  <a:cs typeface="IranNastaliq" pitchFamily="18" charset="0"/>
                </a:rPr>
                <a:t>معاونت طرح و برنامه</a:t>
              </a:r>
              <a:endParaRPr lang="fa-IR" sz="2600" dirty="0">
                <a:latin typeface="IranNastaliq" pitchFamily="18" charset="0"/>
                <a:cs typeface="IranNastaliq" pitchFamily="18" charset="0"/>
              </a:endParaRPr>
            </a:p>
          </p:txBody>
        </p:sp>
      </p:grpSp>
      <p:sp>
        <p:nvSpPr>
          <p:cNvPr id="12" name="Rectangle 4"/>
          <p:cNvSpPr txBox="1">
            <a:spLocks noChangeArrowheads="1"/>
          </p:cNvSpPr>
          <p:nvPr/>
        </p:nvSpPr>
        <p:spPr bwMode="auto">
          <a:xfrm>
            <a:off x="1214414" y="6248400"/>
            <a:ext cx="6477000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fa-IR" altLang="zh-CN" sz="2400" b="1" kern="0" dirty="0" smtClean="0">
                <a:solidFill>
                  <a:srgbClr val="33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Fangsong Std R" pitchFamily="18" charset="-128"/>
                <a:ea typeface="Adobe Fangsong Std R" pitchFamily="18" charset="-128"/>
                <a:cs typeface="Lotus" pitchFamily="2" charset="-78"/>
              </a:rPr>
              <a:t>بهار 1391</a:t>
            </a:r>
            <a:endParaRPr kumimoji="1" lang="en-US" altLang="zh-CN" sz="2400" b="1" kern="0" dirty="0" smtClean="0">
              <a:solidFill>
                <a:srgbClr val="3366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Fangsong Std R" pitchFamily="18" charset="-128"/>
              <a:ea typeface="Adobe Fangsong Std R" pitchFamily="18" charset="-128"/>
              <a:cs typeface="Lotu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E:\ساير\اتاق فكر\pic\brainstorming.jpg"/>
          <p:cNvPicPr>
            <a:picLocks noChangeAspect="1" noChangeArrowheads="1"/>
          </p:cNvPicPr>
          <p:nvPr/>
        </p:nvPicPr>
        <p:blipFill>
          <a:blip r:embed="rId2"/>
          <a:srcRect b="29927"/>
          <a:stretch>
            <a:fillRect/>
          </a:stretch>
        </p:blipFill>
        <p:spPr bwMode="auto">
          <a:xfrm>
            <a:off x="0" y="4953000"/>
            <a:ext cx="4515556" cy="1905000"/>
          </a:xfrm>
          <a:prstGeom prst="rect">
            <a:avLst/>
          </a:prstGeom>
          <a:noFill/>
        </p:spPr>
      </p:pic>
      <p:sp>
        <p:nvSpPr>
          <p:cNvPr id="12" name="Rectangle 11"/>
          <p:cNvSpPr/>
          <p:nvPr/>
        </p:nvSpPr>
        <p:spPr>
          <a:xfrm>
            <a:off x="0" y="205770"/>
            <a:ext cx="2667000" cy="7848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fa-IR" sz="4500" b="1" dirty="0" smtClean="0">
                <a:ln w="11430"/>
                <a:solidFill>
                  <a:srgbClr val="45AFC8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Lotus" pitchFamily="2" charset="-78"/>
              </a:rPr>
              <a:t>طوفان فكري</a:t>
            </a:r>
            <a:endParaRPr lang="en-US" sz="4500" b="1" dirty="0">
              <a:ln w="11430"/>
              <a:solidFill>
                <a:srgbClr val="45AFC8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Lotus" pitchFamily="2" charset="-78"/>
            </a:endParaRPr>
          </a:p>
        </p:txBody>
      </p:sp>
      <p:sp>
        <p:nvSpPr>
          <p:cNvPr id="14" name="Right Arrow 13"/>
          <p:cNvSpPr/>
          <p:nvPr/>
        </p:nvSpPr>
        <p:spPr>
          <a:xfrm>
            <a:off x="2695588" y="381015"/>
            <a:ext cx="381000" cy="563623"/>
          </a:xfrm>
          <a:prstGeom prst="rightArrow">
            <a:avLst/>
          </a:prstGeom>
          <a:solidFill>
            <a:srgbClr val="45AFC8"/>
          </a:solidFill>
          <a:ln w="9525" cap="flat" cmpd="sng" algn="ctr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grpSp>
        <p:nvGrpSpPr>
          <p:cNvPr id="2" name="Group 25"/>
          <p:cNvGrpSpPr>
            <a:grpSpLocks/>
          </p:cNvGrpSpPr>
          <p:nvPr/>
        </p:nvGrpSpPr>
        <p:grpSpPr bwMode="auto">
          <a:xfrm>
            <a:off x="3429000" y="304800"/>
            <a:ext cx="4191000" cy="617350"/>
            <a:chOff x="3048000" y="914400"/>
            <a:chExt cx="5867400" cy="1447800"/>
          </a:xfrm>
          <a:solidFill>
            <a:srgbClr val="45AFC8"/>
          </a:solidFill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21" name="Rounded Rectangle 20"/>
            <p:cNvSpPr/>
            <p:nvPr/>
          </p:nvSpPr>
          <p:spPr>
            <a:xfrm>
              <a:off x="3048000" y="914400"/>
              <a:ext cx="5867400" cy="1447800"/>
            </a:xfrm>
            <a:prstGeom prst="roundRect">
              <a:avLst/>
            </a:prstGeom>
            <a:grpFill/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  <a:softEdge rad="63500"/>
            </a:effectLst>
            <a:sp3d prstMaterial="metal">
              <a:bevelT w="88900" h="88900"/>
            </a:sp3d>
          </p:spPr>
          <p:txBody>
            <a:bodyPr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a-IR" sz="1800" b="1" i="0" u="none" strike="noStrike" kern="0" cap="none" spc="0" normalizeH="0" baseline="0" noProof="0">
                <a:ln>
                  <a:noFill/>
                </a:ln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alibri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" name="TextBox 12"/>
            <p:cNvSpPr txBox="1">
              <a:spLocks noChangeArrowheads="1"/>
            </p:cNvSpPr>
            <p:nvPr/>
          </p:nvSpPr>
          <p:spPr bwMode="auto">
            <a:xfrm>
              <a:off x="3629060" y="988280"/>
              <a:ext cx="4419600" cy="122704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cs typeface="Lotus" pitchFamily="2" charset="-78"/>
                </a:rPr>
                <a:t>مراحل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cs typeface="Lotus" pitchFamily="2" charset="-78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76200" y="1319510"/>
            <a:ext cx="8991600" cy="538609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457200" indent="-369888" algn="r" rtl="1">
              <a:spcAft>
                <a:spcPts val="1200"/>
              </a:spcAft>
              <a:buFont typeface="+mj-lt"/>
              <a:buAutoNum type="arabicPeriod"/>
            </a:pPr>
            <a:r>
              <a:rPr lang="fa-IR" sz="2000" b="1" dirty="0" smtClean="0">
                <a:solidFill>
                  <a:srgbClr val="B40004"/>
                </a:solidFill>
                <a:cs typeface="Lotus" pitchFamily="2" charset="-78"/>
              </a:rPr>
              <a:t>خلاقيت و توليد انديشه: </a:t>
            </a:r>
          </a:p>
          <a:p>
            <a:pPr marL="625475" indent="-350838" algn="r" rtl="1">
              <a:spcAft>
                <a:spcPts val="1200"/>
              </a:spcAft>
              <a:buClr>
                <a:srgbClr val="B40004"/>
              </a:buClr>
              <a:buSzPct val="150000"/>
              <a:buFont typeface="Arial" pitchFamily="34" charset="0"/>
              <a:buChar char="•"/>
            </a:pPr>
            <a:r>
              <a:rPr lang="fa-IR" b="1" dirty="0" smtClean="0">
                <a:solidFill>
                  <a:srgbClr val="45AFC8"/>
                </a:solidFill>
                <a:cs typeface="Lotus" pitchFamily="2" charset="-78"/>
              </a:rPr>
              <a:t>آماده‌سازي اعضاء (از لحاظ قوانين جلسه)</a:t>
            </a:r>
          </a:p>
          <a:p>
            <a:pPr marL="625475" indent="-350838" algn="r" rtl="1">
              <a:spcAft>
                <a:spcPts val="1200"/>
              </a:spcAft>
              <a:buClr>
                <a:srgbClr val="B40004"/>
              </a:buClr>
              <a:buSzPct val="150000"/>
              <a:buFont typeface="Arial" pitchFamily="34" charset="0"/>
              <a:buChar char="•"/>
            </a:pPr>
            <a:r>
              <a:rPr lang="fa-IR" b="1" dirty="0" smtClean="0">
                <a:solidFill>
                  <a:srgbClr val="45AFC8"/>
                </a:solidFill>
                <a:cs typeface="Lotus" pitchFamily="2" charset="-78"/>
              </a:rPr>
              <a:t>ارائه مسأله يا فعاليت (در صورت لزوم اطلاعات جانبي نيز داده مي‌شود که اعضاء با موضوع، بيشتر درگير شوند)</a:t>
            </a:r>
          </a:p>
          <a:p>
            <a:pPr marL="625475" indent="-350838" algn="r" rtl="1">
              <a:spcAft>
                <a:spcPts val="1200"/>
              </a:spcAft>
              <a:buClr>
                <a:srgbClr val="B40004"/>
              </a:buClr>
              <a:buSzPct val="150000"/>
              <a:buFont typeface="Arial" pitchFamily="34" charset="0"/>
              <a:buChar char="•"/>
            </a:pPr>
            <a:r>
              <a:rPr lang="fa-IR" b="1" dirty="0" smtClean="0">
                <a:solidFill>
                  <a:srgbClr val="45AFC8"/>
                </a:solidFill>
                <a:cs typeface="Lotus" pitchFamily="2" charset="-78"/>
              </a:rPr>
              <a:t>ارائه پيشنهاد به صورت نوبتي</a:t>
            </a:r>
          </a:p>
          <a:p>
            <a:pPr marL="625475" indent="-350838" algn="r" rtl="1">
              <a:spcAft>
                <a:spcPts val="1200"/>
              </a:spcAft>
              <a:buClr>
                <a:srgbClr val="B40004"/>
              </a:buClr>
              <a:buSzPct val="150000"/>
              <a:buFont typeface="Arial" pitchFamily="34" charset="0"/>
              <a:buChar char="•"/>
            </a:pPr>
            <a:r>
              <a:rPr lang="fa-IR" b="1" dirty="0" smtClean="0">
                <a:solidFill>
                  <a:srgbClr val="45AFC8"/>
                </a:solidFill>
                <a:cs typeface="Lotus" pitchFamily="2" charset="-78"/>
              </a:rPr>
              <a:t>ثبت تمامي پيشنهادها و انديشه‌ها</a:t>
            </a:r>
          </a:p>
          <a:p>
            <a:pPr marL="625475" indent="-350838" algn="r" rtl="1">
              <a:spcAft>
                <a:spcPts val="1200"/>
              </a:spcAft>
              <a:buClr>
                <a:srgbClr val="B40004"/>
              </a:buClr>
              <a:buSzPct val="150000"/>
              <a:buFont typeface="Arial" pitchFamily="34" charset="0"/>
              <a:buChar char="•"/>
            </a:pPr>
            <a:endParaRPr lang="fa-IR" sz="600" b="1" dirty="0" smtClean="0">
              <a:solidFill>
                <a:srgbClr val="45AFC8"/>
              </a:solidFill>
              <a:cs typeface="Lotus" pitchFamily="2" charset="-78"/>
            </a:endParaRPr>
          </a:p>
          <a:p>
            <a:pPr marL="457200" indent="-457200" algn="r" rtl="1">
              <a:spcAft>
                <a:spcPts val="1200"/>
              </a:spcAft>
              <a:buFont typeface="+mj-lt"/>
              <a:buAutoNum type="arabicPeriod" startAt="2"/>
            </a:pPr>
            <a:r>
              <a:rPr lang="fa-IR" sz="2000" b="1" dirty="0" smtClean="0">
                <a:solidFill>
                  <a:srgbClr val="B40004"/>
                </a:solidFill>
                <a:cs typeface="Lotus" pitchFamily="2" charset="-78"/>
              </a:rPr>
              <a:t>قضاوت و ارزشيابي: </a:t>
            </a:r>
          </a:p>
          <a:p>
            <a:pPr marL="625475" lvl="1" indent="-350838" algn="r" rtl="1">
              <a:spcAft>
                <a:spcPts val="1200"/>
              </a:spcAft>
              <a:buClr>
                <a:srgbClr val="B40004"/>
              </a:buClr>
              <a:buSzPct val="150000"/>
              <a:buFont typeface="Arial" pitchFamily="34" charset="0"/>
              <a:buChar char="•"/>
            </a:pPr>
            <a:r>
              <a:rPr lang="fa-IR" b="1" dirty="0" smtClean="0">
                <a:solidFill>
                  <a:srgbClr val="45AFC8"/>
                </a:solidFill>
                <a:cs typeface="Lotus" pitchFamily="2" charset="-78"/>
              </a:rPr>
              <a:t>تعيين معيار جهت امتيازدهي به ايده‌ها</a:t>
            </a:r>
          </a:p>
          <a:p>
            <a:pPr marL="625475" lvl="1" indent="-350838" algn="r" rtl="1">
              <a:spcAft>
                <a:spcPts val="1200"/>
              </a:spcAft>
              <a:buClr>
                <a:srgbClr val="B40004"/>
              </a:buClr>
              <a:buSzPct val="150000"/>
              <a:buFont typeface="Arial" pitchFamily="34" charset="0"/>
              <a:buChar char="•"/>
            </a:pPr>
            <a:r>
              <a:rPr lang="fa-IR" b="1" dirty="0" smtClean="0">
                <a:solidFill>
                  <a:srgbClr val="45AFC8"/>
                </a:solidFill>
                <a:cs typeface="Lotus" pitchFamily="2" charset="-78"/>
              </a:rPr>
              <a:t>ادغام نظريات مشابه</a:t>
            </a:r>
          </a:p>
          <a:p>
            <a:pPr marL="625475" lvl="1" indent="-350838" algn="r" rtl="1">
              <a:spcAft>
                <a:spcPts val="1200"/>
              </a:spcAft>
              <a:buClr>
                <a:srgbClr val="B40004"/>
              </a:buClr>
              <a:buSzPct val="150000"/>
              <a:buFont typeface="Arial" pitchFamily="34" charset="0"/>
              <a:buChar char="•"/>
            </a:pPr>
            <a:r>
              <a:rPr lang="fa-IR" b="1" dirty="0" smtClean="0">
                <a:solidFill>
                  <a:srgbClr val="45AFC8"/>
                </a:solidFill>
                <a:cs typeface="Lotus" pitchFamily="2" charset="-78"/>
              </a:rPr>
              <a:t>انتخاب ايده‌هاي برتر با توجه به امتيازات كسب شده</a:t>
            </a:r>
          </a:p>
          <a:p>
            <a:pPr marL="625475" lvl="1" indent="-350838" algn="r" rtl="1">
              <a:spcAft>
                <a:spcPts val="1200"/>
              </a:spcAft>
              <a:buClr>
                <a:srgbClr val="B40004"/>
              </a:buClr>
              <a:buSzPct val="150000"/>
              <a:buFont typeface="Arial" pitchFamily="34" charset="0"/>
              <a:buChar char="•"/>
            </a:pPr>
            <a:r>
              <a:rPr lang="fa-IR" b="1" dirty="0" smtClean="0">
                <a:solidFill>
                  <a:srgbClr val="45AFC8"/>
                </a:solidFill>
                <a:cs typeface="Lotus" pitchFamily="2" charset="-78"/>
              </a:rPr>
              <a:t>تعيين روش و زمان لازم براي اجراي ايده‌ها</a:t>
            </a:r>
          </a:p>
          <a:p>
            <a:pPr marL="625475" lvl="1" indent="-350838" algn="r" rtl="1">
              <a:spcAft>
                <a:spcPts val="1200"/>
              </a:spcAft>
              <a:buClr>
                <a:srgbClr val="B40004"/>
              </a:buClr>
              <a:buSzPct val="150000"/>
              <a:buFont typeface="Arial" pitchFamily="34" charset="0"/>
              <a:buChar char="•"/>
            </a:pPr>
            <a:r>
              <a:rPr lang="fa-IR" b="1" dirty="0" smtClean="0">
                <a:solidFill>
                  <a:srgbClr val="45AFC8"/>
                </a:solidFill>
                <a:cs typeface="Lotus" pitchFamily="2" charset="-78"/>
              </a:rPr>
              <a:t>تلفيق ايده‌هاي همزمان، تعيين روش و زمان لازم </a:t>
            </a:r>
            <a:r>
              <a:rPr lang="fa-IR" b="1" dirty="0" smtClean="0">
                <a:solidFill>
                  <a:srgbClr val="45AFC8"/>
                </a:solidFill>
                <a:cs typeface="Lotus" pitchFamily="2" charset="-78"/>
              </a:rPr>
              <a:t>براي </a:t>
            </a:r>
            <a:r>
              <a:rPr lang="fa-IR" b="1" dirty="0" smtClean="0">
                <a:solidFill>
                  <a:srgbClr val="45AFC8"/>
                </a:solidFill>
                <a:cs typeface="Lotus" pitchFamily="2" charset="-78"/>
              </a:rPr>
              <a:t>اجرا</a:t>
            </a:r>
          </a:p>
          <a:p>
            <a:pPr marL="625475" lvl="1" indent="-350838" algn="r" rtl="1">
              <a:spcAft>
                <a:spcPts val="1200"/>
              </a:spcAft>
              <a:buClr>
                <a:srgbClr val="B40004"/>
              </a:buClr>
              <a:buSzPct val="150000"/>
              <a:buFont typeface="Arial" pitchFamily="34" charset="0"/>
              <a:buChar char="•"/>
            </a:pPr>
            <a:r>
              <a:rPr lang="fa-IR" b="1" dirty="0" smtClean="0">
                <a:solidFill>
                  <a:srgbClr val="45AFC8"/>
                </a:solidFill>
                <a:cs typeface="Lotus" pitchFamily="2" charset="-78"/>
              </a:rPr>
              <a:t>تعيين برنامه‌هاي اجرايي ايده‌هاي منتخب</a:t>
            </a:r>
          </a:p>
        </p:txBody>
      </p:sp>
      <p:pic>
        <p:nvPicPr>
          <p:cNvPr id="2050" name="Picture 2" descr="E:\ساير\brainstorming\Picture1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33600" y="3124200"/>
            <a:ext cx="1039257" cy="922338"/>
          </a:xfrm>
          <a:prstGeom prst="rect">
            <a:avLst/>
          </a:prstGeom>
          <a:noFill/>
        </p:spPr>
      </p:pic>
      <p:pic>
        <p:nvPicPr>
          <p:cNvPr id="11" name="Picture 2" descr="E:\ساير\brainstorming\Brain Storming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 l="2410" t="3118" r="2410" b="9680"/>
          <a:stretch>
            <a:fillRect/>
          </a:stretch>
        </p:blipFill>
        <p:spPr bwMode="auto">
          <a:xfrm>
            <a:off x="457200" y="3124200"/>
            <a:ext cx="1353110" cy="9579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205770"/>
            <a:ext cx="2667000" cy="7848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fa-IR" sz="4500" b="1" dirty="0" smtClean="0">
                <a:ln w="11430"/>
                <a:solidFill>
                  <a:srgbClr val="45AFC8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Lotus" pitchFamily="2" charset="-78"/>
              </a:rPr>
              <a:t>طوفان فكري</a:t>
            </a:r>
            <a:endParaRPr lang="en-US" sz="4500" b="1" dirty="0">
              <a:ln w="11430"/>
              <a:solidFill>
                <a:srgbClr val="45AFC8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Lotus" pitchFamily="2" charset="-78"/>
            </a:endParaRPr>
          </a:p>
        </p:txBody>
      </p:sp>
      <p:sp>
        <p:nvSpPr>
          <p:cNvPr id="14" name="Right Arrow 13"/>
          <p:cNvSpPr/>
          <p:nvPr/>
        </p:nvSpPr>
        <p:spPr>
          <a:xfrm>
            <a:off x="2695588" y="381015"/>
            <a:ext cx="381000" cy="563623"/>
          </a:xfrm>
          <a:prstGeom prst="rightArrow">
            <a:avLst/>
          </a:prstGeom>
          <a:solidFill>
            <a:srgbClr val="45AFC8"/>
          </a:solidFill>
          <a:ln w="9525" cap="flat" cmpd="sng" algn="ctr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grpSp>
        <p:nvGrpSpPr>
          <p:cNvPr id="2" name="Group 25"/>
          <p:cNvGrpSpPr>
            <a:grpSpLocks/>
          </p:cNvGrpSpPr>
          <p:nvPr/>
        </p:nvGrpSpPr>
        <p:grpSpPr bwMode="auto">
          <a:xfrm>
            <a:off x="3429000" y="304800"/>
            <a:ext cx="4191000" cy="617350"/>
            <a:chOff x="3048000" y="914400"/>
            <a:chExt cx="5867400" cy="1447800"/>
          </a:xfrm>
          <a:solidFill>
            <a:srgbClr val="45AFC8"/>
          </a:solidFill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21" name="Rounded Rectangle 20"/>
            <p:cNvSpPr/>
            <p:nvPr/>
          </p:nvSpPr>
          <p:spPr>
            <a:xfrm>
              <a:off x="3048000" y="914400"/>
              <a:ext cx="5867400" cy="1447800"/>
            </a:xfrm>
            <a:prstGeom prst="roundRect">
              <a:avLst/>
            </a:prstGeom>
            <a:grpFill/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  <a:softEdge rad="63500"/>
            </a:effectLst>
            <a:sp3d prstMaterial="metal">
              <a:bevelT w="88900" h="88900"/>
            </a:sp3d>
          </p:spPr>
          <p:txBody>
            <a:bodyPr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a-IR" sz="1800" b="1" i="0" u="none" strike="noStrike" kern="0" cap="none" spc="0" normalizeH="0" baseline="0" noProof="0">
                <a:ln>
                  <a:noFill/>
                </a:ln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alibri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" name="TextBox 12"/>
            <p:cNvSpPr txBox="1">
              <a:spLocks noChangeArrowheads="1"/>
            </p:cNvSpPr>
            <p:nvPr/>
          </p:nvSpPr>
          <p:spPr bwMode="auto">
            <a:xfrm>
              <a:off x="3629060" y="988280"/>
              <a:ext cx="4419600" cy="122704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cs typeface="Lotus" pitchFamily="2" charset="-78"/>
                </a:rPr>
                <a:t>مراحل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cs typeface="Lotus" pitchFamily="2" charset="-78"/>
              </a:endParaRPr>
            </a:p>
          </p:txBody>
        </p:sp>
      </p:grpSp>
      <p:pic>
        <p:nvPicPr>
          <p:cNvPr id="3074" name="Picture 2" descr="C:\Documents and Settings\Noori1\My Documents\My Pictures\System-Home-icon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5715000"/>
            <a:ext cx="828000" cy="828000"/>
          </a:xfrm>
          <a:prstGeom prst="rect">
            <a:avLst/>
          </a:prstGeom>
          <a:noFill/>
        </p:spPr>
      </p:pic>
      <p:grpSp>
        <p:nvGrpSpPr>
          <p:cNvPr id="40" name="Group 39"/>
          <p:cNvGrpSpPr/>
          <p:nvPr/>
        </p:nvGrpSpPr>
        <p:grpSpPr>
          <a:xfrm>
            <a:off x="1618344" y="974594"/>
            <a:ext cx="6687456" cy="5884200"/>
            <a:chOff x="1618344" y="974594"/>
            <a:chExt cx="6687456" cy="5884200"/>
          </a:xfrm>
        </p:grpSpPr>
        <p:cxnSp>
          <p:nvCxnSpPr>
            <p:cNvPr id="10" name="Straight Connector 9"/>
            <p:cNvCxnSpPr/>
            <p:nvPr/>
          </p:nvCxnSpPr>
          <p:spPr>
            <a:xfrm rot="5400000">
              <a:off x="4077097" y="4000103"/>
              <a:ext cx="5715000" cy="794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1676400" y="2848428"/>
              <a:ext cx="6570600" cy="1588"/>
            </a:xfrm>
            <a:prstGeom prst="line">
              <a:avLst/>
            </a:prstGeom>
            <a:ln>
              <a:prstDash val="dash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6934200" y="1491809"/>
              <a:ext cx="1371600" cy="1236877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1700" b="1" dirty="0" smtClean="0">
                  <a:solidFill>
                    <a:srgbClr val="45AFC8"/>
                  </a:solidFill>
                  <a:cs typeface="Lotus" pitchFamily="2" charset="-78"/>
                </a:rPr>
                <a:t>مرحله اول: </a:t>
              </a:r>
              <a:r>
                <a:rPr lang="fa-IR" sz="1700" b="1" dirty="0" smtClean="0">
                  <a:solidFill>
                    <a:srgbClr val="B40004"/>
                  </a:solidFill>
                  <a:cs typeface="Lotus" pitchFamily="2" charset="-78"/>
                </a:rPr>
                <a:t>خلاقيت و توليد انديشه</a:t>
              </a:r>
              <a:endParaRPr lang="fa-IR" sz="1700" dirty="0"/>
            </a:p>
          </p:txBody>
        </p:sp>
        <p:cxnSp>
          <p:nvCxnSpPr>
            <p:cNvPr id="19" name="Straight Connector 18"/>
            <p:cNvCxnSpPr/>
            <p:nvPr/>
          </p:nvCxnSpPr>
          <p:spPr>
            <a:xfrm>
              <a:off x="1676400" y="1371600"/>
              <a:ext cx="6570600" cy="158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2247900" y="4000500"/>
              <a:ext cx="5715000" cy="158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419100" y="4000499"/>
              <a:ext cx="5714999" cy="1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>
              <a:off x="5334000" y="974594"/>
              <a:ext cx="1371600" cy="430887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1600" b="1" dirty="0" smtClean="0">
                  <a:solidFill>
                    <a:srgbClr val="B40004"/>
                  </a:solidFill>
                  <a:cs typeface="Lotus" pitchFamily="2" charset="-78"/>
                </a:rPr>
                <a:t>رهبر گروه</a:t>
              </a:r>
              <a:endParaRPr lang="fa-IR" sz="1600" dirty="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429000" y="974594"/>
              <a:ext cx="1371600" cy="430887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1600" b="1" dirty="0" smtClean="0">
                  <a:solidFill>
                    <a:srgbClr val="B40004"/>
                  </a:solidFill>
                  <a:cs typeface="Lotus" pitchFamily="2" charset="-78"/>
                </a:rPr>
                <a:t>اعضاي گروه</a:t>
              </a:r>
              <a:endParaRPr lang="fa-IR" sz="1600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752600" y="974594"/>
              <a:ext cx="1371600" cy="430887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1600" b="1" dirty="0" smtClean="0">
                  <a:solidFill>
                    <a:srgbClr val="B40004"/>
                  </a:solidFill>
                  <a:cs typeface="Lotus" pitchFamily="2" charset="-78"/>
                </a:rPr>
                <a:t>دبير گروه</a:t>
              </a:r>
              <a:endParaRPr lang="fa-IR" sz="1600" dirty="0"/>
            </a:p>
          </p:txBody>
        </p:sp>
        <p:sp>
          <p:nvSpPr>
            <p:cNvPr id="34" name="Rounded Rectangle 33"/>
            <p:cNvSpPr/>
            <p:nvPr/>
          </p:nvSpPr>
          <p:spPr>
            <a:xfrm>
              <a:off x="5334000" y="1494972"/>
              <a:ext cx="1447800" cy="384630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lIns="0" rIns="0" rtlCol="1" anchor="ctr"/>
            <a:lstStyle/>
            <a:p>
              <a:pPr algn="ctr" rtl="1"/>
              <a:r>
                <a:rPr lang="fa-IR" sz="1400" b="1" dirty="0" smtClean="0">
                  <a:solidFill>
                    <a:srgbClr val="B40004"/>
                  </a:solidFill>
                  <a:cs typeface="Lotus" pitchFamily="2" charset="-78"/>
                </a:rPr>
                <a:t>آماده‌سازي اعضاء</a:t>
              </a:r>
            </a:p>
          </p:txBody>
        </p:sp>
        <p:sp>
          <p:nvSpPr>
            <p:cNvPr id="35" name="Rounded Rectangle 34"/>
            <p:cNvSpPr/>
            <p:nvPr/>
          </p:nvSpPr>
          <p:spPr>
            <a:xfrm>
              <a:off x="5334000" y="2075544"/>
              <a:ext cx="1447800" cy="384630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lIns="0" rIns="0" rtlCol="1" anchor="ctr"/>
            <a:lstStyle/>
            <a:p>
              <a:pPr algn="ctr" rtl="1"/>
              <a:r>
                <a:rPr lang="fa-IR" sz="1400" b="1" dirty="0" smtClean="0">
                  <a:solidFill>
                    <a:srgbClr val="B40004"/>
                  </a:solidFill>
                  <a:cs typeface="Lotus" pitchFamily="2" charset="-78"/>
                </a:rPr>
                <a:t>ارائه مسأله يا فعاليت</a:t>
              </a:r>
            </a:p>
          </p:txBody>
        </p:sp>
        <p:cxnSp>
          <p:nvCxnSpPr>
            <p:cNvPr id="37" name="Elbow Connector 36"/>
            <p:cNvCxnSpPr>
              <a:stCxn id="34" idx="2"/>
              <a:endCxn id="35" idx="0"/>
            </p:cNvCxnSpPr>
            <p:nvPr/>
          </p:nvCxnSpPr>
          <p:spPr>
            <a:xfrm rot="5400000">
              <a:off x="5959929" y="1977573"/>
              <a:ext cx="195942" cy="1588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45AFC8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Rounded Rectangle 41"/>
            <p:cNvSpPr/>
            <p:nvPr/>
          </p:nvSpPr>
          <p:spPr>
            <a:xfrm>
              <a:off x="3461658" y="2213430"/>
              <a:ext cx="1447800" cy="384630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lIns="0" rIns="0" rtlCol="1" anchor="ctr"/>
            <a:lstStyle/>
            <a:p>
              <a:pPr algn="ctr" rtl="1"/>
              <a:r>
                <a:rPr lang="fa-IR" sz="1400" b="1" dirty="0" smtClean="0">
                  <a:solidFill>
                    <a:srgbClr val="B40004"/>
                  </a:solidFill>
                  <a:cs typeface="Lotus" pitchFamily="2" charset="-78"/>
                </a:rPr>
                <a:t>ارائه پيشنهاد</a:t>
              </a:r>
            </a:p>
          </p:txBody>
        </p:sp>
        <p:cxnSp>
          <p:nvCxnSpPr>
            <p:cNvPr id="48" name="Straight Arrow Connector 47"/>
            <p:cNvCxnSpPr/>
            <p:nvPr/>
          </p:nvCxnSpPr>
          <p:spPr>
            <a:xfrm rot="10800000">
              <a:off x="4938000" y="2304144"/>
              <a:ext cx="396000" cy="1588"/>
            </a:xfrm>
            <a:prstGeom prst="straightConnector1">
              <a:avLst/>
            </a:prstGeom>
            <a:ln>
              <a:solidFill>
                <a:srgbClr val="45AFC8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Rounded Rectangle 49"/>
            <p:cNvSpPr/>
            <p:nvPr/>
          </p:nvSpPr>
          <p:spPr>
            <a:xfrm>
              <a:off x="1618344" y="2380344"/>
              <a:ext cx="1447800" cy="384630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lIns="0" rIns="0" rtlCol="1" anchor="ctr"/>
            <a:lstStyle/>
            <a:p>
              <a:pPr algn="ctr" rtl="1"/>
              <a:r>
                <a:rPr lang="fa-IR" sz="1400" b="1" dirty="0" smtClean="0">
                  <a:solidFill>
                    <a:srgbClr val="B40004"/>
                  </a:solidFill>
                  <a:cs typeface="Lotus" pitchFamily="2" charset="-78"/>
                </a:rPr>
                <a:t>ثبت تمامي پيشنهادها</a:t>
              </a:r>
            </a:p>
          </p:txBody>
        </p:sp>
        <p:cxnSp>
          <p:nvCxnSpPr>
            <p:cNvPr id="51" name="Straight Arrow Connector 50"/>
            <p:cNvCxnSpPr/>
            <p:nvPr/>
          </p:nvCxnSpPr>
          <p:spPr>
            <a:xfrm rot="10800000">
              <a:off x="3080172" y="2456544"/>
              <a:ext cx="396000" cy="1588"/>
            </a:xfrm>
            <a:prstGeom prst="straightConnector1">
              <a:avLst/>
            </a:prstGeom>
            <a:ln>
              <a:solidFill>
                <a:srgbClr val="45AFC8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6934200" y="3868523"/>
              <a:ext cx="1371600" cy="1236877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1700" b="1" dirty="0" smtClean="0">
                  <a:solidFill>
                    <a:srgbClr val="45AFC8"/>
                  </a:solidFill>
                  <a:cs typeface="Lotus" pitchFamily="2" charset="-78"/>
                </a:rPr>
                <a:t>مرحله دوم: </a:t>
              </a:r>
              <a:r>
                <a:rPr lang="fa-IR" sz="1700" b="1" dirty="0" smtClean="0">
                  <a:solidFill>
                    <a:srgbClr val="B40004"/>
                  </a:solidFill>
                  <a:cs typeface="Lotus" pitchFamily="2" charset="-78"/>
                </a:rPr>
                <a:t>قضاوت و ارزشيابي</a:t>
              </a:r>
              <a:endParaRPr lang="fa-IR" sz="1700" dirty="0"/>
            </a:p>
          </p:txBody>
        </p:sp>
        <p:sp>
          <p:nvSpPr>
            <p:cNvPr id="26" name="Rounded Rectangle 25"/>
            <p:cNvSpPr/>
            <p:nvPr/>
          </p:nvSpPr>
          <p:spPr>
            <a:xfrm>
              <a:off x="3380172" y="3639456"/>
              <a:ext cx="1620000" cy="457200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lIns="0" rIns="0" rtlCol="1" anchor="ctr"/>
            <a:lstStyle/>
            <a:p>
              <a:pPr algn="ctr" rtl="1"/>
              <a:r>
                <a:rPr lang="fa-IR" sz="1200" b="1" dirty="0" smtClean="0">
                  <a:solidFill>
                    <a:srgbClr val="B40004"/>
                  </a:solidFill>
                  <a:cs typeface="Lotus" pitchFamily="2" charset="-78"/>
                </a:rPr>
                <a:t>ادغام نظريات مشابه</a:t>
              </a:r>
            </a:p>
          </p:txBody>
        </p:sp>
        <p:cxnSp>
          <p:nvCxnSpPr>
            <p:cNvPr id="27" name="Elbow Connector 26"/>
            <p:cNvCxnSpPr>
              <a:stCxn id="50" idx="3"/>
              <a:endCxn id="39" idx="1"/>
            </p:cNvCxnSpPr>
            <p:nvPr/>
          </p:nvCxnSpPr>
          <p:spPr>
            <a:xfrm>
              <a:off x="3066144" y="2572659"/>
              <a:ext cx="314028" cy="613227"/>
            </a:xfrm>
            <a:prstGeom prst="bentConnector3">
              <a:avLst>
                <a:gd name="adj1" fmla="val 36134"/>
              </a:avLst>
            </a:prstGeom>
            <a:ln>
              <a:solidFill>
                <a:srgbClr val="45AFC8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Rounded Rectangle 35"/>
            <p:cNvSpPr/>
            <p:nvPr/>
          </p:nvSpPr>
          <p:spPr>
            <a:xfrm>
              <a:off x="3380172" y="4299858"/>
              <a:ext cx="1620000" cy="457200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lIns="0" rIns="0" rtlCol="1" anchor="ctr"/>
            <a:lstStyle/>
            <a:p>
              <a:pPr algn="ctr" rtl="1"/>
              <a:r>
                <a:rPr lang="fa-IR" sz="1200" b="1" dirty="0" smtClean="0">
                  <a:solidFill>
                    <a:srgbClr val="B40004"/>
                  </a:solidFill>
                  <a:cs typeface="Lotus" pitchFamily="2" charset="-78"/>
                </a:rPr>
                <a:t>انتخاب ايده‌هاي برتر با توجه به امتيازات كسب شده</a:t>
              </a:r>
            </a:p>
          </p:txBody>
        </p:sp>
        <p:cxnSp>
          <p:nvCxnSpPr>
            <p:cNvPr id="38" name="Elbow Connector 37"/>
            <p:cNvCxnSpPr>
              <a:stCxn id="26" idx="2"/>
              <a:endCxn id="36" idx="0"/>
            </p:cNvCxnSpPr>
            <p:nvPr/>
          </p:nvCxnSpPr>
          <p:spPr>
            <a:xfrm rot="5400000">
              <a:off x="4088571" y="4198257"/>
              <a:ext cx="203202" cy="1588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45AFC8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Rounded Rectangle 40"/>
            <p:cNvSpPr/>
            <p:nvPr/>
          </p:nvSpPr>
          <p:spPr>
            <a:xfrm>
              <a:off x="3380172" y="4967514"/>
              <a:ext cx="1620000" cy="457200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lIns="0" rIns="0" rtlCol="1" anchor="ctr"/>
            <a:lstStyle/>
            <a:p>
              <a:pPr algn="ctr" rtl="1"/>
              <a:r>
                <a:rPr lang="fa-IR" sz="1300" b="1" dirty="0" smtClean="0">
                  <a:solidFill>
                    <a:srgbClr val="B40004"/>
                  </a:solidFill>
                  <a:cs typeface="Lotus" pitchFamily="2" charset="-78"/>
                </a:rPr>
                <a:t>تعيين روش و زمان لازم براي اجراي ايده‌ها</a:t>
              </a:r>
            </a:p>
          </p:txBody>
        </p:sp>
        <p:sp>
          <p:nvSpPr>
            <p:cNvPr id="43" name="Rounded Rectangle 42"/>
            <p:cNvSpPr/>
            <p:nvPr/>
          </p:nvSpPr>
          <p:spPr>
            <a:xfrm>
              <a:off x="3380172" y="5638800"/>
              <a:ext cx="1620000" cy="457200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lIns="0" rIns="0" rtlCol="1" anchor="ctr"/>
            <a:lstStyle/>
            <a:p>
              <a:pPr algn="ctr" rtl="1"/>
              <a:r>
                <a:rPr lang="fa-IR" sz="1300" b="1" dirty="0" smtClean="0">
                  <a:solidFill>
                    <a:srgbClr val="B40004"/>
                  </a:solidFill>
                  <a:cs typeface="Lotus" pitchFamily="2" charset="-78"/>
                </a:rPr>
                <a:t>تلفيق ايده‌هاي همزمان، تعيين روش و زمان لازم براي اجرا</a:t>
              </a:r>
            </a:p>
          </p:txBody>
        </p:sp>
        <p:sp>
          <p:nvSpPr>
            <p:cNvPr id="53" name="Rounded Rectangle 52"/>
            <p:cNvSpPr/>
            <p:nvPr/>
          </p:nvSpPr>
          <p:spPr>
            <a:xfrm>
              <a:off x="3381828" y="6310086"/>
              <a:ext cx="1620000" cy="457200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lIns="0" rIns="0" rtlCol="1" anchor="ctr"/>
            <a:lstStyle/>
            <a:p>
              <a:pPr algn="ctr" rtl="1"/>
              <a:r>
                <a:rPr lang="fa-IR" sz="1300" b="1" dirty="0" smtClean="0">
                  <a:solidFill>
                    <a:srgbClr val="B40004"/>
                  </a:solidFill>
                  <a:cs typeface="Lotus" pitchFamily="2" charset="-78"/>
                </a:rPr>
                <a:t>تعيين برنامه‌هاي اجرايي ايده‌هاي منتخب</a:t>
              </a:r>
            </a:p>
          </p:txBody>
        </p:sp>
        <p:cxnSp>
          <p:nvCxnSpPr>
            <p:cNvPr id="55" name="Elbow Connector 54"/>
            <p:cNvCxnSpPr>
              <a:stCxn id="36" idx="2"/>
              <a:endCxn id="41" idx="0"/>
            </p:cNvCxnSpPr>
            <p:nvPr/>
          </p:nvCxnSpPr>
          <p:spPr>
            <a:xfrm rot="5400000">
              <a:off x="4084944" y="4862286"/>
              <a:ext cx="210456" cy="1588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45AFC8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Elbow Connector 57"/>
            <p:cNvCxnSpPr>
              <a:stCxn id="41" idx="2"/>
              <a:endCxn id="43" idx="0"/>
            </p:cNvCxnSpPr>
            <p:nvPr/>
          </p:nvCxnSpPr>
          <p:spPr>
            <a:xfrm rot="5400000">
              <a:off x="4083129" y="5531757"/>
              <a:ext cx="214086" cy="1588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45AFC8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Elbow Connector 60"/>
            <p:cNvCxnSpPr>
              <a:stCxn id="43" idx="2"/>
              <a:endCxn id="53" idx="0"/>
            </p:cNvCxnSpPr>
            <p:nvPr/>
          </p:nvCxnSpPr>
          <p:spPr>
            <a:xfrm rot="16200000" flipH="1">
              <a:off x="4083957" y="6202215"/>
              <a:ext cx="214086" cy="1656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45AFC8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Rounded Rectangle 38"/>
            <p:cNvSpPr/>
            <p:nvPr/>
          </p:nvSpPr>
          <p:spPr>
            <a:xfrm>
              <a:off x="3380172" y="2957286"/>
              <a:ext cx="1620000" cy="457200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lIns="0" rIns="0" rtlCol="1" anchor="ctr"/>
            <a:lstStyle/>
            <a:p>
              <a:pPr algn="ctr" rtl="1"/>
              <a:r>
                <a:rPr lang="fa-IR" sz="1200" b="1" dirty="0" smtClean="0">
                  <a:solidFill>
                    <a:srgbClr val="B40004"/>
                  </a:solidFill>
                  <a:cs typeface="Lotus" pitchFamily="2" charset="-78"/>
                </a:rPr>
                <a:t>تعيين معيار جهت امتيازدهي به ايده‌ها</a:t>
              </a:r>
            </a:p>
          </p:txBody>
        </p:sp>
        <p:cxnSp>
          <p:nvCxnSpPr>
            <p:cNvPr id="45" name="Elbow Connector 44"/>
            <p:cNvCxnSpPr>
              <a:stCxn id="39" idx="2"/>
              <a:endCxn id="26" idx="0"/>
            </p:cNvCxnSpPr>
            <p:nvPr/>
          </p:nvCxnSpPr>
          <p:spPr>
            <a:xfrm rot="5400000">
              <a:off x="4077687" y="3526971"/>
              <a:ext cx="224970" cy="1588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45AFC8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ساير\brainstorming\Brain Storming.jpg"/>
          <p:cNvPicPr>
            <a:picLocks noChangeAspect="1" noChangeArrowheads="1"/>
          </p:cNvPicPr>
          <p:nvPr/>
        </p:nvPicPr>
        <p:blipFill>
          <a:blip r:embed="rId2"/>
          <a:srcRect l="2410" t="3118" r="2410" b="9680"/>
          <a:stretch>
            <a:fillRect/>
          </a:stretch>
        </p:blipFill>
        <p:spPr bwMode="auto">
          <a:xfrm>
            <a:off x="838200" y="945198"/>
            <a:ext cx="8305800" cy="5880145"/>
          </a:xfrm>
          <a:prstGeom prst="rect">
            <a:avLst/>
          </a:prstGeom>
          <a:noFill/>
        </p:spPr>
      </p:pic>
      <p:sp>
        <p:nvSpPr>
          <p:cNvPr id="12" name="Rectangle 11"/>
          <p:cNvSpPr/>
          <p:nvPr/>
        </p:nvSpPr>
        <p:spPr>
          <a:xfrm>
            <a:off x="0" y="205770"/>
            <a:ext cx="2667000" cy="7848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fa-IR" sz="4500" b="1" dirty="0" smtClean="0">
                <a:ln w="11430"/>
                <a:solidFill>
                  <a:srgbClr val="45AFC8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Lotus" pitchFamily="2" charset="-78"/>
              </a:rPr>
              <a:t>طوفان فكري</a:t>
            </a:r>
            <a:endParaRPr lang="en-US" sz="4500" b="1" dirty="0">
              <a:ln w="11430"/>
              <a:solidFill>
                <a:srgbClr val="45AFC8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Lotus" pitchFamily="2" charset="-78"/>
            </a:endParaRPr>
          </a:p>
        </p:txBody>
      </p:sp>
      <p:sp>
        <p:nvSpPr>
          <p:cNvPr id="14" name="Right Arrow 13"/>
          <p:cNvSpPr/>
          <p:nvPr/>
        </p:nvSpPr>
        <p:spPr>
          <a:xfrm>
            <a:off x="2695588" y="381015"/>
            <a:ext cx="381000" cy="563623"/>
          </a:xfrm>
          <a:prstGeom prst="rightArrow">
            <a:avLst/>
          </a:prstGeom>
          <a:solidFill>
            <a:srgbClr val="45AFC8"/>
          </a:solidFill>
          <a:ln w="9525" cap="flat" cmpd="sng" algn="ctr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grpSp>
        <p:nvGrpSpPr>
          <p:cNvPr id="2" name="Group 25"/>
          <p:cNvGrpSpPr>
            <a:grpSpLocks/>
          </p:cNvGrpSpPr>
          <p:nvPr/>
        </p:nvGrpSpPr>
        <p:grpSpPr bwMode="auto">
          <a:xfrm>
            <a:off x="3429000" y="304800"/>
            <a:ext cx="4191000" cy="617350"/>
            <a:chOff x="3048000" y="914400"/>
            <a:chExt cx="5867400" cy="1447800"/>
          </a:xfrm>
          <a:solidFill>
            <a:srgbClr val="45AFC8"/>
          </a:solidFill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21" name="Rounded Rectangle 20"/>
            <p:cNvSpPr/>
            <p:nvPr/>
          </p:nvSpPr>
          <p:spPr>
            <a:xfrm>
              <a:off x="3048000" y="914400"/>
              <a:ext cx="5867400" cy="1447800"/>
            </a:xfrm>
            <a:prstGeom prst="roundRect">
              <a:avLst/>
            </a:prstGeom>
            <a:grpFill/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  <a:softEdge rad="63500"/>
            </a:effectLst>
            <a:sp3d prstMaterial="metal">
              <a:bevelT w="88900" h="88900"/>
            </a:sp3d>
          </p:spPr>
          <p:txBody>
            <a:bodyPr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a-IR" sz="1800" b="1" i="0" u="none" strike="noStrike" kern="0" cap="none" spc="0" normalizeH="0" baseline="0" noProof="0">
                <a:ln>
                  <a:noFill/>
                </a:ln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alibri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" name="TextBox 12"/>
            <p:cNvSpPr txBox="1">
              <a:spLocks noChangeArrowheads="1"/>
            </p:cNvSpPr>
            <p:nvPr/>
          </p:nvSpPr>
          <p:spPr bwMode="auto">
            <a:xfrm>
              <a:off x="3629060" y="988280"/>
              <a:ext cx="4419600" cy="122704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cs typeface="Lotus" pitchFamily="2" charset="-78"/>
                </a:rPr>
                <a:t>مراحل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cs typeface="Lotus" pitchFamily="2" charset="-78"/>
              </a:endParaRPr>
            </a:p>
          </p:txBody>
        </p:sp>
      </p:grpSp>
      <p:pic>
        <p:nvPicPr>
          <p:cNvPr id="39" name="Picture 2" descr="C:\Documents and Settings\Noori1\My Documents\My Pictures\System-Home-icon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" y="5486400"/>
            <a:ext cx="828000" cy="82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Noori1\My Documents\My Pictures\UA40C7000WR_feature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34711" y="2286000"/>
            <a:ext cx="6509289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Rectangle 4"/>
          <p:cNvSpPr/>
          <p:nvPr/>
        </p:nvSpPr>
        <p:spPr>
          <a:xfrm>
            <a:off x="2546" y="1066800"/>
            <a:ext cx="51028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fa-IR" sz="9600" b="1" cap="none" spc="0" dirty="0" smtClean="0">
                <a:ln/>
                <a:solidFill>
                  <a:schemeClr val="accent3"/>
                </a:solidFill>
                <a:effectLst/>
                <a:latin typeface="IranNastaliq" pitchFamily="18" charset="0"/>
                <a:cs typeface="IranNastaliq" pitchFamily="18" charset="0"/>
              </a:rPr>
              <a:t>با آرزوي موفقيت</a:t>
            </a:r>
            <a:endParaRPr lang="en-US" sz="9600" b="1" cap="none" spc="0" dirty="0">
              <a:ln/>
              <a:solidFill>
                <a:schemeClr val="accent3"/>
              </a:solidFill>
              <a:effectLst/>
              <a:latin typeface="IranNastaliq" pitchFamily="18" charset="0"/>
              <a:cs typeface="IranNastaliq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Noori1\Desktop\Copy of Picture1.jpg"/>
          <p:cNvPicPr>
            <a:picLocks noChangeAspect="1" noChangeArrowheads="1"/>
          </p:cNvPicPr>
          <p:nvPr/>
        </p:nvPicPr>
        <p:blipFill>
          <a:blip r:embed="rId2"/>
          <a:srcRect t="1063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8" name="Right Arrow 27"/>
          <p:cNvSpPr/>
          <p:nvPr/>
        </p:nvSpPr>
        <p:spPr>
          <a:xfrm>
            <a:off x="2695588" y="556889"/>
            <a:ext cx="381000" cy="563623"/>
          </a:xfrm>
          <a:prstGeom prst="rightArrow">
            <a:avLst/>
          </a:prstGeom>
          <a:solidFill>
            <a:srgbClr val="C9122E"/>
          </a:solidFill>
          <a:ln w="9525" cap="flat" cmpd="sng" algn="ctr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grpSp>
        <p:nvGrpSpPr>
          <p:cNvPr id="2" name="Group 25"/>
          <p:cNvGrpSpPr>
            <a:grpSpLocks/>
          </p:cNvGrpSpPr>
          <p:nvPr/>
        </p:nvGrpSpPr>
        <p:grpSpPr bwMode="auto">
          <a:xfrm>
            <a:off x="3429000" y="480674"/>
            <a:ext cx="4191000" cy="617350"/>
            <a:chOff x="3048000" y="914400"/>
            <a:chExt cx="5867400" cy="1447800"/>
          </a:xfrm>
          <a:solidFill>
            <a:srgbClr val="C9122E"/>
          </a:solidFill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30" name="Rounded Rectangle 29"/>
            <p:cNvSpPr/>
            <p:nvPr/>
          </p:nvSpPr>
          <p:spPr>
            <a:xfrm>
              <a:off x="3048000" y="914400"/>
              <a:ext cx="5867400" cy="1447800"/>
            </a:xfrm>
            <a:prstGeom prst="roundRect">
              <a:avLst/>
            </a:prstGeom>
            <a:grpFill/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  <a:softEdge rad="63500"/>
            </a:effectLst>
            <a:sp3d prstMaterial="metal">
              <a:bevelT w="88900" h="88900"/>
            </a:sp3d>
          </p:spPr>
          <p:txBody>
            <a:bodyPr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a-IR" sz="1800" b="1" i="0" u="none" strike="noStrike" kern="0" cap="none" spc="0" normalizeH="0" baseline="0" noProof="0">
                <a:ln>
                  <a:noFill/>
                </a:ln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alibri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31" name="TextBox 12"/>
            <p:cNvSpPr txBox="1">
              <a:spLocks noChangeArrowheads="1"/>
            </p:cNvSpPr>
            <p:nvPr/>
          </p:nvSpPr>
          <p:spPr bwMode="auto">
            <a:xfrm>
              <a:off x="3629060" y="1090394"/>
              <a:ext cx="4419600" cy="10068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cs typeface="Lotus" pitchFamily="2" charset="-78"/>
                </a:rPr>
                <a:t>تاريخچه و تعريف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cs typeface="Lotus" pitchFamily="2" charset="-78"/>
              </a:endParaRPr>
            </a:p>
          </p:txBody>
        </p:sp>
      </p:grpSp>
      <p:sp>
        <p:nvSpPr>
          <p:cNvPr id="33" name="Rounded Rectangle 32"/>
          <p:cNvSpPr/>
          <p:nvPr/>
        </p:nvSpPr>
        <p:spPr bwMode="auto">
          <a:xfrm>
            <a:off x="304800" y="2667000"/>
            <a:ext cx="1905000" cy="1524000"/>
          </a:xfrm>
          <a:prstGeom prst="roundRect">
            <a:avLst/>
          </a:prstGeom>
          <a:blipFill dpi="0" rotWithShape="1">
            <a:blip r:embed="rId3">
              <a:alphaModFix amt="52000"/>
              <a:lum bright="10000"/>
            </a:blip>
            <a:srcRect/>
            <a:stretch>
              <a:fillRect/>
            </a:stretch>
          </a:blip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Arial"/>
            </a:endParaRPr>
          </a:p>
        </p:txBody>
      </p:sp>
      <p:sp>
        <p:nvSpPr>
          <p:cNvPr id="34" name="TextBox 33"/>
          <p:cNvSpPr txBox="1"/>
          <p:nvPr/>
        </p:nvSpPr>
        <p:spPr bwMode="auto">
          <a:xfrm>
            <a:off x="381000" y="3200400"/>
            <a:ext cx="17526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altLang="zh-CN" sz="2400" b="1" i="0" u="none" strike="noStrike" kern="0" cap="none" spc="50" normalizeH="0" baseline="0" noProof="0" dirty="0" smtClean="0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DA5300"/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宋体"/>
                <a:cs typeface="Lotus" pitchFamily="2" charset="-78"/>
              </a:rPr>
              <a:t>فهرست مطالب</a:t>
            </a:r>
            <a:endParaRPr kumimoji="0" lang="zh-CN" altLang="en-US" sz="2400" b="1" i="0" u="none" strike="noStrike" kern="0" cap="none" spc="50" normalizeH="0" baseline="0" noProof="0" dirty="0">
              <a:ln w="12700" cmpd="sng">
                <a:solidFill>
                  <a:srgbClr val="F79646">
                    <a:satMod val="120000"/>
                    <a:shade val="80000"/>
                  </a:srgbClr>
                </a:solidFill>
                <a:prstDash val="solid"/>
              </a:ln>
              <a:solidFill>
                <a:srgbClr val="DA5300"/>
              </a:solidFill>
              <a:effectLst>
                <a:glow rad="53100">
                  <a:srgbClr val="F79646">
                    <a:satMod val="180000"/>
                    <a:alpha val="3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宋体"/>
              <a:cs typeface="Lotus" pitchFamily="2" charset="-78"/>
            </a:endParaRPr>
          </a:p>
        </p:txBody>
      </p:sp>
      <p:sp>
        <p:nvSpPr>
          <p:cNvPr id="35" name="Right Arrow 34"/>
          <p:cNvSpPr/>
          <p:nvPr/>
        </p:nvSpPr>
        <p:spPr>
          <a:xfrm>
            <a:off x="2695588" y="1318888"/>
            <a:ext cx="381000" cy="563623"/>
          </a:xfrm>
          <a:prstGeom prst="rightArrow">
            <a:avLst/>
          </a:prstGeom>
          <a:solidFill>
            <a:srgbClr val="FF6103"/>
          </a:solidFill>
          <a:ln w="9525" cap="flat" cmpd="sng" algn="ctr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grpSp>
        <p:nvGrpSpPr>
          <p:cNvPr id="3" name="Group 25"/>
          <p:cNvGrpSpPr>
            <a:grpSpLocks/>
          </p:cNvGrpSpPr>
          <p:nvPr/>
        </p:nvGrpSpPr>
        <p:grpSpPr bwMode="auto">
          <a:xfrm>
            <a:off x="3429000" y="1242673"/>
            <a:ext cx="4191000" cy="617350"/>
            <a:chOff x="3048000" y="914400"/>
            <a:chExt cx="5867400" cy="1447800"/>
          </a:xfrm>
          <a:solidFill>
            <a:srgbClr val="FF6103"/>
          </a:solidFill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37" name="Rounded Rectangle 36"/>
            <p:cNvSpPr/>
            <p:nvPr/>
          </p:nvSpPr>
          <p:spPr>
            <a:xfrm>
              <a:off x="3048000" y="914400"/>
              <a:ext cx="5867400" cy="1447800"/>
            </a:xfrm>
            <a:prstGeom prst="roundRect">
              <a:avLst/>
            </a:prstGeom>
            <a:grpFill/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  <a:softEdge rad="63500"/>
            </a:effectLst>
            <a:sp3d prstMaterial="metal">
              <a:bevelT w="88900" h="88900"/>
            </a:sp3d>
          </p:spPr>
          <p:txBody>
            <a:bodyPr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a-IR" sz="1800" b="1" i="0" u="none" strike="noStrike" kern="0" cap="none" spc="0" normalizeH="0" baseline="0" noProof="0">
                <a:ln>
                  <a:noFill/>
                </a:ln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alibri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38" name="TextBox 12"/>
            <p:cNvSpPr txBox="1">
              <a:spLocks noChangeArrowheads="1"/>
            </p:cNvSpPr>
            <p:nvPr/>
          </p:nvSpPr>
          <p:spPr bwMode="auto">
            <a:xfrm>
              <a:off x="3629060" y="1022318"/>
              <a:ext cx="4419600" cy="122704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cs typeface="Lotus" pitchFamily="2" charset="-78"/>
                </a:rPr>
                <a:t>اهداف و كاربردها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cs typeface="Lotus" pitchFamily="2" charset="-78"/>
              </a:endParaRPr>
            </a:p>
          </p:txBody>
        </p:sp>
      </p:grpSp>
      <p:sp>
        <p:nvSpPr>
          <p:cNvPr id="39" name="Right Arrow 38"/>
          <p:cNvSpPr/>
          <p:nvPr/>
        </p:nvSpPr>
        <p:spPr>
          <a:xfrm>
            <a:off x="2695588" y="2090506"/>
            <a:ext cx="381000" cy="563623"/>
          </a:xfrm>
          <a:prstGeom prst="rightArrow">
            <a:avLst/>
          </a:prstGeom>
          <a:solidFill>
            <a:srgbClr val="FFD300"/>
          </a:solidFill>
          <a:ln w="9525" cap="flat" cmpd="sng" algn="ctr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grpSp>
        <p:nvGrpSpPr>
          <p:cNvPr id="4" name="Group 25"/>
          <p:cNvGrpSpPr>
            <a:grpSpLocks/>
          </p:cNvGrpSpPr>
          <p:nvPr/>
        </p:nvGrpSpPr>
        <p:grpSpPr bwMode="auto">
          <a:xfrm>
            <a:off x="3429000" y="2014291"/>
            <a:ext cx="4191000" cy="617350"/>
            <a:chOff x="3048000" y="914400"/>
            <a:chExt cx="5867400" cy="1447800"/>
          </a:xfrm>
          <a:solidFill>
            <a:srgbClr val="FFD300"/>
          </a:solidFill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41" name="Rounded Rectangle 40"/>
            <p:cNvSpPr/>
            <p:nvPr/>
          </p:nvSpPr>
          <p:spPr>
            <a:xfrm>
              <a:off x="3048000" y="914400"/>
              <a:ext cx="5867400" cy="1447800"/>
            </a:xfrm>
            <a:prstGeom prst="roundRect">
              <a:avLst/>
            </a:prstGeom>
            <a:grpFill/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  <a:softEdge rad="63500"/>
            </a:effectLst>
            <a:sp3d prstMaterial="metal">
              <a:bevelT w="88900" h="88900"/>
            </a:sp3d>
          </p:spPr>
          <p:txBody>
            <a:bodyPr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a-IR" sz="1800" b="1" i="0" u="none" strike="noStrike" kern="0" cap="none" spc="0" normalizeH="0" baseline="0" noProof="0">
                <a:ln>
                  <a:noFill/>
                </a:ln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alibri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42" name="TextBox 12"/>
            <p:cNvSpPr txBox="1">
              <a:spLocks noChangeArrowheads="1"/>
            </p:cNvSpPr>
            <p:nvPr/>
          </p:nvSpPr>
          <p:spPr bwMode="auto">
            <a:xfrm>
              <a:off x="3629060" y="1022318"/>
              <a:ext cx="4419600" cy="122704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cs typeface="Lotus" pitchFamily="2" charset="-78"/>
                </a:rPr>
                <a:t>مزايا و معايب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cs typeface="Lotus" pitchFamily="2" charset="-78"/>
              </a:endParaRPr>
            </a:p>
          </p:txBody>
        </p:sp>
      </p:grpSp>
      <p:sp>
        <p:nvSpPr>
          <p:cNvPr id="43" name="Right Arrow 42"/>
          <p:cNvSpPr/>
          <p:nvPr/>
        </p:nvSpPr>
        <p:spPr>
          <a:xfrm>
            <a:off x="2695588" y="3627377"/>
            <a:ext cx="381000" cy="563623"/>
          </a:xfrm>
          <a:prstGeom prst="rightArrow">
            <a:avLst/>
          </a:prstGeom>
          <a:solidFill>
            <a:srgbClr val="1FA920"/>
          </a:solidFill>
          <a:ln w="9525" cap="flat" cmpd="sng" algn="ctr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grpSp>
        <p:nvGrpSpPr>
          <p:cNvPr id="5" name="Group 25"/>
          <p:cNvGrpSpPr>
            <a:grpSpLocks/>
          </p:cNvGrpSpPr>
          <p:nvPr/>
        </p:nvGrpSpPr>
        <p:grpSpPr bwMode="auto">
          <a:xfrm>
            <a:off x="3429000" y="3551162"/>
            <a:ext cx="4191000" cy="617350"/>
            <a:chOff x="3048000" y="914400"/>
            <a:chExt cx="5867400" cy="1447800"/>
          </a:xfrm>
          <a:solidFill>
            <a:srgbClr val="1FA920"/>
          </a:solidFill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45" name="Rounded Rectangle 44"/>
            <p:cNvSpPr/>
            <p:nvPr/>
          </p:nvSpPr>
          <p:spPr>
            <a:xfrm>
              <a:off x="3048000" y="914400"/>
              <a:ext cx="5867400" cy="1447800"/>
            </a:xfrm>
            <a:prstGeom prst="roundRect">
              <a:avLst/>
            </a:prstGeom>
            <a:grpFill/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  <a:softEdge rad="63500"/>
            </a:effectLst>
            <a:sp3d prstMaterial="metal">
              <a:bevelT w="88900" h="88900"/>
            </a:sp3d>
          </p:spPr>
          <p:txBody>
            <a:bodyPr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a-IR" sz="1800" b="1" i="0" u="none" strike="noStrike" kern="0" cap="none" spc="0" normalizeH="0" baseline="0" noProof="0">
                <a:ln>
                  <a:noFill/>
                </a:ln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alibri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46" name="TextBox 12"/>
            <p:cNvSpPr txBox="1">
              <a:spLocks noChangeArrowheads="1"/>
            </p:cNvSpPr>
            <p:nvPr/>
          </p:nvSpPr>
          <p:spPr bwMode="auto">
            <a:xfrm>
              <a:off x="3629060" y="1022318"/>
              <a:ext cx="4419600" cy="122704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cs typeface="Lotus" pitchFamily="2" charset="-78"/>
                </a:rPr>
                <a:t>اعضاي گروه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cs typeface="Lotus" pitchFamily="2" charset="-78"/>
              </a:endParaRPr>
            </a:p>
          </p:txBody>
        </p:sp>
      </p:grpSp>
      <p:sp>
        <p:nvSpPr>
          <p:cNvPr id="47" name="Right Arrow 46"/>
          <p:cNvSpPr/>
          <p:nvPr/>
        </p:nvSpPr>
        <p:spPr>
          <a:xfrm>
            <a:off x="2695588" y="2865377"/>
            <a:ext cx="381000" cy="563623"/>
          </a:xfrm>
          <a:prstGeom prst="rightArrow">
            <a:avLst/>
          </a:prstGeom>
          <a:solidFill>
            <a:srgbClr val="1B6BDC"/>
          </a:solidFill>
          <a:ln w="9525" cap="flat" cmpd="sng" algn="ctr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grpSp>
        <p:nvGrpSpPr>
          <p:cNvPr id="6" name="Group 25"/>
          <p:cNvGrpSpPr>
            <a:grpSpLocks/>
          </p:cNvGrpSpPr>
          <p:nvPr/>
        </p:nvGrpSpPr>
        <p:grpSpPr bwMode="auto">
          <a:xfrm>
            <a:off x="3429000" y="2789162"/>
            <a:ext cx="4191000" cy="617350"/>
            <a:chOff x="3048000" y="914400"/>
            <a:chExt cx="5867400" cy="1447800"/>
          </a:xfrm>
          <a:solidFill>
            <a:srgbClr val="1B6BDC"/>
          </a:solidFill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49" name="Rounded Rectangle 48"/>
            <p:cNvSpPr/>
            <p:nvPr/>
          </p:nvSpPr>
          <p:spPr>
            <a:xfrm>
              <a:off x="3048000" y="914400"/>
              <a:ext cx="5867400" cy="1447800"/>
            </a:xfrm>
            <a:prstGeom prst="roundRect">
              <a:avLst/>
            </a:prstGeom>
            <a:grpFill/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  <a:softEdge rad="63500"/>
            </a:effectLst>
            <a:sp3d prstMaterial="metal">
              <a:bevelT w="88900" h="88900"/>
            </a:sp3d>
          </p:spPr>
          <p:txBody>
            <a:bodyPr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a-IR" sz="1800" b="1" i="0" u="none" strike="noStrike" kern="0" cap="none" spc="0" normalizeH="0" baseline="0" noProof="0">
                <a:ln>
                  <a:noFill/>
                </a:ln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alibri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50" name="TextBox 12"/>
            <p:cNvSpPr txBox="1">
              <a:spLocks noChangeArrowheads="1"/>
            </p:cNvSpPr>
            <p:nvPr/>
          </p:nvSpPr>
          <p:spPr bwMode="auto">
            <a:xfrm>
              <a:off x="3629060" y="1022318"/>
              <a:ext cx="4419600" cy="122704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cs typeface="Lotus" pitchFamily="2" charset="-78"/>
                </a:rPr>
                <a:t>اصول جلسات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cs typeface="Lotus" pitchFamily="2" charset="-78"/>
              </a:endParaRPr>
            </a:p>
          </p:txBody>
        </p:sp>
      </p:grpSp>
      <p:sp>
        <p:nvSpPr>
          <p:cNvPr id="51" name="Right Arrow 50"/>
          <p:cNvSpPr/>
          <p:nvPr/>
        </p:nvSpPr>
        <p:spPr>
          <a:xfrm>
            <a:off x="2695588" y="4389377"/>
            <a:ext cx="381000" cy="563623"/>
          </a:xfrm>
          <a:prstGeom prst="rightArrow">
            <a:avLst/>
          </a:prstGeom>
          <a:solidFill>
            <a:srgbClr val="17578B"/>
          </a:solidFill>
          <a:ln w="9525" cap="flat" cmpd="sng" algn="ctr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grpSp>
        <p:nvGrpSpPr>
          <p:cNvPr id="7" name="Group 25"/>
          <p:cNvGrpSpPr>
            <a:grpSpLocks/>
          </p:cNvGrpSpPr>
          <p:nvPr/>
        </p:nvGrpSpPr>
        <p:grpSpPr bwMode="auto">
          <a:xfrm>
            <a:off x="3429000" y="4313162"/>
            <a:ext cx="4191000" cy="617350"/>
            <a:chOff x="3048000" y="914400"/>
            <a:chExt cx="5867400" cy="1447800"/>
          </a:xfrm>
          <a:solidFill>
            <a:srgbClr val="17578B"/>
          </a:solidFill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53" name="Rounded Rectangle 52"/>
            <p:cNvSpPr/>
            <p:nvPr/>
          </p:nvSpPr>
          <p:spPr>
            <a:xfrm>
              <a:off x="3048000" y="914400"/>
              <a:ext cx="5867400" cy="1447800"/>
            </a:xfrm>
            <a:prstGeom prst="roundRect">
              <a:avLst/>
            </a:prstGeom>
            <a:grpFill/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  <a:softEdge rad="63500"/>
            </a:effectLst>
            <a:sp3d prstMaterial="metal">
              <a:bevelT w="88900" h="88900"/>
            </a:sp3d>
          </p:spPr>
          <p:txBody>
            <a:bodyPr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a-IR" sz="1800" b="1" i="0" u="none" strike="noStrike" kern="0" cap="none" spc="0" normalizeH="0" baseline="0" noProof="0">
                <a:ln>
                  <a:noFill/>
                </a:ln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alibri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54" name="TextBox 12"/>
            <p:cNvSpPr txBox="1">
              <a:spLocks noChangeArrowheads="1"/>
            </p:cNvSpPr>
            <p:nvPr/>
          </p:nvSpPr>
          <p:spPr bwMode="auto">
            <a:xfrm>
              <a:off x="3629060" y="1022318"/>
              <a:ext cx="4419600" cy="122704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cs typeface="Lotus" pitchFamily="2" charset="-78"/>
                </a:rPr>
                <a:t>وظايف رهبر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cs typeface="Lotus" pitchFamily="2" charset="-78"/>
              </a:endParaRPr>
            </a:p>
          </p:txBody>
        </p:sp>
      </p:grpSp>
      <p:sp>
        <p:nvSpPr>
          <p:cNvPr id="55" name="Right Arrow 54"/>
          <p:cNvSpPr/>
          <p:nvPr/>
        </p:nvSpPr>
        <p:spPr>
          <a:xfrm>
            <a:off x="2695588" y="5151377"/>
            <a:ext cx="381000" cy="563623"/>
          </a:xfrm>
          <a:prstGeom prst="rightArrow">
            <a:avLst/>
          </a:prstGeom>
          <a:solidFill>
            <a:srgbClr val="A901C8"/>
          </a:solidFill>
          <a:ln w="9525" cap="flat" cmpd="sng" algn="ctr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grpSp>
        <p:nvGrpSpPr>
          <p:cNvPr id="8" name="Group 25"/>
          <p:cNvGrpSpPr>
            <a:grpSpLocks/>
          </p:cNvGrpSpPr>
          <p:nvPr/>
        </p:nvGrpSpPr>
        <p:grpSpPr bwMode="auto">
          <a:xfrm>
            <a:off x="3429000" y="5075162"/>
            <a:ext cx="4191000" cy="617350"/>
            <a:chOff x="3048000" y="914400"/>
            <a:chExt cx="5867400" cy="1447800"/>
          </a:xfrm>
          <a:solidFill>
            <a:srgbClr val="A901C8"/>
          </a:solidFill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57" name="Rounded Rectangle 56"/>
            <p:cNvSpPr/>
            <p:nvPr/>
          </p:nvSpPr>
          <p:spPr>
            <a:xfrm>
              <a:off x="3048000" y="914400"/>
              <a:ext cx="5867400" cy="1447800"/>
            </a:xfrm>
            <a:prstGeom prst="roundRect">
              <a:avLst/>
            </a:prstGeom>
            <a:grpFill/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  <a:softEdge rad="63500"/>
            </a:effectLst>
            <a:sp3d prstMaterial="metal">
              <a:bevelT w="88900" h="88900"/>
            </a:sp3d>
          </p:spPr>
          <p:txBody>
            <a:bodyPr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a-IR" sz="1800" b="1" i="0" u="none" strike="noStrike" kern="0" cap="none" spc="0" normalizeH="0" baseline="0" noProof="0">
                <a:ln>
                  <a:noFill/>
                </a:ln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alibri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58" name="TextBox 12"/>
            <p:cNvSpPr txBox="1">
              <a:spLocks noChangeArrowheads="1"/>
            </p:cNvSpPr>
            <p:nvPr/>
          </p:nvSpPr>
          <p:spPr bwMode="auto">
            <a:xfrm>
              <a:off x="3629060" y="988280"/>
              <a:ext cx="4419600" cy="122704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cs typeface="Lotus" pitchFamily="2" charset="-78"/>
                </a:rPr>
                <a:t>وظايف دبير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cs typeface="Lotus" pitchFamily="2" charset="-78"/>
              </a:endParaRPr>
            </a:p>
          </p:txBody>
        </p:sp>
      </p:grpSp>
      <p:sp>
        <p:nvSpPr>
          <p:cNvPr id="63" name="Right Arrow 62"/>
          <p:cNvSpPr/>
          <p:nvPr/>
        </p:nvSpPr>
        <p:spPr>
          <a:xfrm>
            <a:off x="2695588" y="5913377"/>
            <a:ext cx="381000" cy="563623"/>
          </a:xfrm>
          <a:prstGeom prst="rightArrow">
            <a:avLst/>
          </a:prstGeom>
          <a:solidFill>
            <a:srgbClr val="45AFC8"/>
          </a:solidFill>
          <a:ln w="9525" cap="flat" cmpd="sng" algn="ctr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grpSp>
        <p:nvGrpSpPr>
          <p:cNvPr id="9" name="Group 25"/>
          <p:cNvGrpSpPr>
            <a:grpSpLocks/>
          </p:cNvGrpSpPr>
          <p:nvPr/>
        </p:nvGrpSpPr>
        <p:grpSpPr bwMode="auto">
          <a:xfrm>
            <a:off x="3429000" y="5837162"/>
            <a:ext cx="4191000" cy="617350"/>
            <a:chOff x="3048000" y="914400"/>
            <a:chExt cx="5867400" cy="1447800"/>
          </a:xfrm>
          <a:solidFill>
            <a:srgbClr val="45AFC8"/>
          </a:solidFill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65" name="Rounded Rectangle 64"/>
            <p:cNvSpPr/>
            <p:nvPr/>
          </p:nvSpPr>
          <p:spPr>
            <a:xfrm>
              <a:off x="3048000" y="914400"/>
              <a:ext cx="5867400" cy="1447800"/>
            </a:xfrm>
            <a:prstGeom prst="roundRect">
              <a:avLst/>
            </a:prstGeom>
            <a:grpFill/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  <a:softEdge rad="63500"/>
            </a:effectLst>
            <a:sp3d prstMaterial="metal">
              <a:bevelT w="88900" h="88900"/>
            </a:sp3d>
          </p:spPr>
          <p:txBody>
            <a:bodyPr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a-IR" sz="1800" b="1" i="0" u="none" strike="noStrike" kern="0" cap="none" spc="0" normalizeH="0" baseline="0" noProof="0">
                <a:ln>
                  <a:noFill/>
                </a:ln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alibri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66" name="TextBox 12"/>
            <p:cNvSpPr txBox="1">
              <a:spLocks noChangeArrowheads="1"/>
            </p:cNvSpPr>
            <p:nvPr/>
          </p:nvSpPr>
          <p:spPr bwMode="auto">
            <a:xfrm>
              <a:off x="3629060" y="988280"/>
              <a:ext cx="4419600" cy="122704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cs typeface="Lotus" pitchFamily="2" charset="-78"/>
                </a:rPr>
                <a:t>مراحل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cs typeface="Lotus" pitchFamily="2" charset="-7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876800" y="3276600"/>
            <a:ext cx="3962400" cy="34163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261938" indent="-261938" algn="justLow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400" b="1" dirty="0" smtClean="0">
                <a:solidFill>
                  <a:srgbClr val="218E52"/>
                </a:solidFill>
                <a:cs typeface="Lotus" pitchFamily="2" charset="-78"/>
              </a:rPr>
              <a:t>تعريف: </a:t>
            </a:r>
            <a:r>
              <a:rPr lang="ar-SA" sz="2400" b="1" dirty="0" smtClean="0">
                <a:solidFill>
                  <a:srgbClr val="B30C24"/>
                </a:solidFill>
                <a:cs typeface="Lotus" pitchFamily="2" charset="-78"/>
              </a:rPr>
              <a:t>اجراي يک تکنيک گردهمايي که از طريق آن، گروهي مي‌کوشند راه‌حلي براي يک مسأله‌ به‌خصوص با انباشتن تمام ايده‌هايي که </a:t>
            </a:r>
            <a:r>
              <a:rPr lang="fa-IR" sz="2400" b="1" dirty="0" smtClean="0">
                <a:solidFill>
                  <a:srgbClr val="B30C24"/>
                </a:solidFill>
                <a:cs typeface="Lotus" pitchFamily="2" charset="-78"/>
              </a:rPr>
              <a:t>بلافاصله</a:t>
            </a:r>
            <a:r>
              <a:rPr lang="ar-SA" sz="2400" b="1" dirty="0" smtClean="0">
                <a:solidFill>
                  <a:srgbClr val="B30C24"/>
                </a:solidFill>
                <a:cs typeface="Lotus" pitchFamily="2" charset="-78"/>
              </a:rPr>
              <a:t> به وسيله‌ اعضا ارائه مي‌گردد، بيابند.</a:t>
            </a:r>
            <a:endParaRPr lang="fa-IR" sz="2400" b="1" dirty="0">
              <a:solidFill>
                <a:srgbClr val="B30C24"/>
              </a:solidFill>
              <a:cs typeface="Lotus" pitchFamily="2" charset="-78"/>
            </a:endParaRPr>
          </a:p>
        </p:txBody>
      </p:sp>
      <p:pic>
        <p:nvPicPr>
          <p:cNvPr id="1027" name="Picture 3" descr="E:\ساير\اتاق فكر\brainstor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294289"/>
            <a:ext cx="4960018" cy="35637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685800" y="1447800"/>
            <a:ext cx="8153400" cy="17543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261938" indent="-261938" algn="justLow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400" b="1" dirty="0" smtClean="0">
                <a:solidFill>
                  <a:srgbClr val="218E52"/>
                </a:solidFill>
                <a:cs typeface="Lotus" pitchFamily="2" charset="-78"/>
              </a:rPr>
              <a:t>تاريخچه: </a:t>
            </a:r>
            <a:r>
              <a:rPr lang="fa-IR" sz="2400" b="1" dirty="0" smtClean="0">
                <a:solidFill>
                  <a:srgbClr val="B40004"/>
                </a:solidFill>
                <a:cs typeface="Lotus" pitchFamily="2" charset="-78"/>
              </a:rPr>
              <a:t>بيش از شصت سال پيش توسط </a:t>
            </a:r>
            <a:r>
              <a:rPr lang="fa-IR" sz="2400" b="1" dirty="0" smtClean="0">
                <a:solidFill>
                  <a:srgbClr val="45AFC8"/>
                </a:solidFill>
                <a:cs typeface="Lotus" pitchFamily="2" charset="-78"/>
              </a:rPr>
              <a:t>الکس آزبورن </a:t>
            </a:r>
            <a:r>
              <a:rPr lang="fa-IR" sz="2400" b="1" dirty="0" smtClean="0">
                <a:solidFill>
                  <a:srgbClr val="B40004"/>
                </a:solidFill>
                <a:cs typeface="Lotus" pitchFamily="2" charset="-78"/>
              </a:rPr>
              <a:t>به منظور افزايش کميت و کيفيت ايده‌هاي تبليغاتي، طراحي شد و چنان مورد استفاده و استقبال مردم و سازمان‌ها در غرب قرار گرفت که جزئي از زندگي آن‌ها گرديد.</a:t>
            </a:r>
          </a:p>
        </p:txBody>
      </p:sp>
      <p:sp>
        <p:nvSpPr>
          <p:cNvPr id="14" name="Right Arrow 13"/>
          <p:cNvSpPr/>
          <p:nvPr/>
        </p:nvSpPr>
        <p:spPr>
          <a:xfrm>
            <a:off x="2695588" y="404147"/>
            <a:ext cx="381000" cy="563623"/>
          </a:xfrm>
          <a:prstGeom prst="rightArrow">
            <a:avLst/>
          </a:prstGeom>
          <a:solidFill>
            <a:srgbClr val="C9122E"/>
          </a:solidFill>
          <a:ln w="9525" cap="flat" cmpd="sng" algn="ctr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grpSp>
        <p:nvGrpSpPr>
          <p:cNvPr id="15" name="Group 25"/>
          <p:cNvGrpSpPr>
            <a:grpSpLocks/>
          </p:cNvGrpSpPr>
          <p:nvPr/>
        </p:nvGrpSpPr>
        <p:grpSpPr bwMode="auto">
          <a:xfrm>
            <a:off x="3429000" y="327932"/>
            <a:ext cx="4191000" cy="617350"/>
            <a:chOff x="3048000" y="914400"/>
            <a:chExt cx="5867400" cy="1447800"/>
          </a:xfrm>
          <a:solidFill>
            <a:srgbClr val="C9122E"/>
          </a:solidFill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16" name="Rounded Rectangle 15"/>
            <p:cNvSpPr/>
            <p:nvPr/>
          </p:nvSpPr>
          <p:spPr>
            <a:xfrm>
              <a:off x="3048000" y="914400"/>
              <a:ext cx="5867400" cy="1447800"/>
            </a:xfrm>
            <a:prstGeom prst="roundRect">
              <a:avLst/>
            </a:prstGeom>
            <a:grpFill/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  <a:softEdge rad="63500"/>
            </a:effectLst>
            <a:sp3d prstMaterial="metal">
              <a:bevelT w="88900" h="88900"/>
            </a:sp3d>
          </p:spPr>
          <p:txBody>
            <a:bodyPr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a-IR" sz="1800" b="1" i="0" u="none" strike="noStrike" kern="0" cap="none" spc="0" normalizeH="0" baseline="0" noProof="0">
                <a:ln>
                  <a:noFill/>
                </a:ln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alibri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7" name="TextBox 12"/>
            <p:cNvSpPr txBox="1">
              <a:spLocks noChangeArrowheads="1"/>
            </p:cNvSpPr>
            <p:nvPr/>
          </p:nvSpPr>
          <p:spPr bwMode="auto">
            <a:xfrm>
              <a:off x="3629060" y="1090394"/>
              <a:ext cx="4419600" cy="10068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cs typeface="Lotus" pitchFamily="2" charset="-78"/>
                </a:rPr>
                <a:t>تاريخچه و تعريف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cs typeface="Lotus" pitchFamily="2" charset="-78"/>
              </a:endParaRPr>
            </a:p>
          </p:txBody>
        </p:sp>
      </p:grpSp>
      <p:sp>
        <p:nvSpPr>
          <p:cNvPr id="19" name="Rectangle 18"/>
          <p:cNvSpPr/>
          <p:nvPr/>
        </p:nvSpPr>
        <p:spPr>
          <a:xfrm>
            <a:off x="0" y="205770"/>
            <a:ext cx="2667000" cy="7848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a-IR" sz="4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Lotus" pitchFamily="2" charset="-78"/>
              </a:rPr>
              <a:t>طوفان فكري</a:t>
            </a:r>
            <a:endParaRPr lang="en-US" sz="4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Lotu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ight Arrow 7"/>
          <p:cNvSpPr/>
          <p:nvPr/>
        </p:nvSpPr>
        <p:spPr>
          <a:xfrm>
            <a:off x="2695588" y="381015"/>
            <a:ext cx="381000" cy="563623"/>
          </a:xfrm>
          <a:prstGeom prst="rightArrow">
            <a:avLst/>
          </a:prstGeom>
          <a:solidFill>
            <a:srgbClr val="FF6103"/>
          </a:solidFill>
          <a:ln w="9525" cap="flat" cmpd="sng" algn="ctr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grpSp>
        <p:nvGrpSpPr>
          <p:cNvPr id="9" name="Group 25"/>
          <p:cNvGrpSpPr>
            <a:grpSpLocks/>
          </p:cNvGrpSpPr>
          <p:nvPr/>
        </p:nvGrpSpPr>
        <p:grpSpPr bwMode="auto">
          <a:xfrm>
            <a:off x="3429000" y="304800"/>
            <a:ext cx="4191000" cy="617350"/>
            <a:chOff x="3048000" y="914400"/>
            <a:chExt cx="5867400" cy="1447800"/>
          </a:xfrm>
          <a:solidFill>
            <a:srgbClr val="FF6103"/>
          </a:solidFill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10" name="Rounded Rectangle 9"/>
            <p:cNvSpPr/>
            <p:nvPr/>
          </p:nvSpPr>
          <p:spPr>
            <a:xfrm>
              <a:off x="3048000" y="914400"/>
              <a:ext cx="5867400" cy="1447800"/>
            </a:xfrm>
            <a:prstGeom prst="roundRect">
              <a:avLst/>
            </a:prstGeom>
            <a:grpFill/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  <a:softEdge rad="63500"/>
            </a:effectLst>
            <a:sp3d prstMaterial="metal">
              <a:bevelT w="88900" h="88900"/>
            </a:sp3d>
          </p:spPr>
          <p:txBody>
            <a:bodyPr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a-IR" sz="1800" b="1" i="0" u="none" strike="noStrike" kern="0" cap="none" spc="0" normalizeH="0" baseline="0" noProof="0">
                <a:ln>
                  <a:noFill/>
                </a:ln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alibri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" name="TextBox 12"/>
            <p:cNvSpPr txBox="1">
              <a:spLocks noChangeArrowheads="1"/>
            </p:cNvSpPr>
            <p:nvPr/>
          </p:nvSpPr>
          <p:spPr bwMode="auto">
            <a:xfrm>
              <a:off x="3629060" y="1022318"/>
              <a:ext cx="4419600" cy="122704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cs typeface="Lotus" pitchFamily="2" charset="-78"/>
                </a:rPr>
                <a:t>اهداف و كاربردها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cs typeface="Lotus" pitchFamily="2" charset="-78"/>
              </a:endParaRPr>
            </a:p>
          </p:txBody>
        </p:sp>
      </p:grpSp>
      <p:sp>
        <p:nvSpPr>
          <p:cNvPr id="12" name="Rectangle 11"/>
          <p:cNvSpPr/>
          <p:nvPr/>
        </p:nvSpPr>
        <p:spPr>
          <a:xfrm>
            <a:off x="0" y="205770"/>
            <a:ext cx="2667000" cy="7848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fa-IR" sz="4500" b="1" dirty="0" smtClean="0">
                <a:ln w="11430"/>
                <a:solidFill>
                  <a:srgbClr val="FF6103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Lotus" pitchFamily="2" charset="-78"/>
              </a:rPr>
              <a:t>طوفان فكري</a:t>
            </a:r>
            <a:endParaRPr lang="en-US" sz="4500" b="1" dirty="0">
              <a:ln w="11430"/>
              <a:solidFill>
                <a:srgbClr val="FF6103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Lotus" pitchFamily="2" charset="-78"/>
            </a:endParaRPr>
          </a:p>
        </p:txBody>
      </p:sp>
      <p:pic>
        <p:nvPicPr>
          <p:cNvPr id="3074" name="Picture 2" descr="C:\Documents and Settings\Noori1\My Documents\My Pictures\goal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3810000"/>
            <a:ext cx="3657600" cy="27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2743200" y="1981200"/>
            <a:ext cx="5943600" cy="452431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63538" indent="-363538" algn="r" rtl="1">
              <a:lnSpc>
                <a:spcPct val="150000"/>
              </a:lnSpc>
              <a:buClr>
                <a:srgbClr val="DA5300"/>
              </a:buClr>
              <a:buFont typeface="Arial" pitchFamily="34" charset="0"/>
              <a:buChar char="•"/>
            </a:pPr>
            <a:r>
              <a:rPr lang="fa-IR" sz="2400" b="1" dirty="0" smtClean="0">
                <a:solidFill>
                  <a:srgbClr val="00B050"/>
                </a:solidFill>
                <a:cs typeface="Lotus" pitchFamily="2" charset="-78"/>
              </a:rPr>
              <a:t>كاربردها: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 smtClean="0">
                <a:solidFill>
                  <a:srgbClr val="DA5300"/>
                </a:solidFill>
                <a:cs typeface="Lotus" pitchFamily="2" charset="-78"/>
              </a:rPr>
              <a:t>به دست آوردن ايده‌هاي بزرگ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en-US" sz="2400" b="1" dirty="0" smtClean="0">
                <a:solidFill>
                  <a:srgbClr val="DA5300"/>
                </a:solidFill>
                <a:cs typeface="Lotus" pitchFamily="2" charset="-78"/>
              </a:rPr>
              <a:t> </a:t>
            </a:r>
            <a:r>
              <a:rPr lang="fa-IR" sz="2400" b="1" dirty="0" smtClean="0">
                <a:solidFill>
                  <a:srgbClr val="DA5300"/>
                </a:solidFill>
                <a:cs typeface="Lotus" pitchFamily="2" charset="-78"/>
              </a:rPr>
              <a:t>اولويت‌بندي مسائل و مشكلات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en-US" sz="2400" b="1" dirty="0" smtClean="0">
                <a:solidFill>
                  <a:srgbClr val="DA5300"/>
                </a:solidFill>
                <a:cs typeface="Lotus" pitchFamily="2" charset="-78"/>
              </a:rPr>
              <a:t> </a:t>
            </a:r>
            <a:r>
              <a:rPr lang="fa-IR" sz="2400" b="1" dirty="0" smtClean="0">
                <a:solidFill>
                  <a:srgbClr val="DA5300"/>
                </a:solidFill>
                <a:cs typeface="Lotus" pitchFamily="2" charset="-78"/>
              </a:rPr>
              <a:t>انتخاب بهترين راه حل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 smtClean="0">
                <a:solidFill>
                  <a:srgbClr val="DA5300"/>
                </a:solidFill>
                <a:cs typeface="Lotus" pitchFamily="2" charset="-78"/>
              </a:rPr>
              <a:t>ترويج كار تيمي و مديريت مشاركتي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 smtClean="0">
                <a:solidFill>
                  <a:srgbClr val="DA5300"/>
                </a:solidFill>
                <a:cs typeface="Lotus" pitchFamily="2" charset="-78"/>
              </a:rPr>
              <a:t>توانمندسازي نيروي انساني و آموزش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 smtClean="0">
                <a:solidFill>
                  <a:srgbClr val="DA5300"/>
                </a:solidFill>
                <a:cs typeface="Lotus" pitchFamily="2" charset="-78"/>
              </a:rPr>
              <a:t>افزايش قدرت ابتكار و خلاقيت در نيروي انساني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 smtClean="0">
                <a:solidFill>
                  <a:srgbClr val="DA5300"/>
                </a:solidFill>
                <a:cs typeface="Lotus" pitchFamily="2" charset="-78"/>
              </a:rPr>
              <a:t>افزايش انگيزه در كاركنان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895600" y="1381036"/>
            <a:ext cx="59436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63538" indent="-363538" algn="ctr" rtl="1">
              <a:lnSpc>
                <a:spcPct val="150000"/>
              </a:lnSpc>
              <a:buClr>
                <a:srgbClr val="DA5300"/>
              </a:buClr>
              <a:buFont typeface="Arial" pitchFamily="34" charset="0"/>
              <a:buChar char="•"/>
            </a:pPr>
            <a:r>
              <a:rPr lang="fa-IR" sz="2400" b="1" dirty="0" smtClean="0">
                <a:solidFill>
                  <a:srgbClr val="00B050"/>
                </a:solidFill>
                <a:cs typeface="Lotus" pitchFamily="2" charset="-78"/>
              </a:rPr>
              <a:t>اهداف طوفان فكري: </a:t>
            </a:r>
            <a:r>
              <a:rPr lang="fa-IR" sz="2400" b="1" dirty="0" smtClean="0">
                <a:solidFill>
                  <a:srgbClr val="DA5300"/>
                </a:solidFill>
                <a:cs typeface="Lotus" pitchFamily="2" charset="-78"/>
              </a:rPr>
              <a:t>ايده‌سازي، ايده‌يابي، راه‌حل‌يابي</a:t>
            </a:r>
            <a:endParaRPr lang="fa-IR" sz="2400" b="1" dirty="0">
              <a:solidFill>
                <a:srgbClr val="DA5300"/>
              </a:solidFill>
              <a:cs typeface="Lotu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205770"/>
            <a:ext cx="2667000" cy="7848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fa-IR" sz="45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Lotus" pitchFamily="2" charset="-78"/>
              </a:rPr>
              <a:t>طوفان فكري</a:t>
            </a:r>
            <a:endParaRPr lang="en-US" sz="45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Lotus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2400" y="1219200"/>
            <a:ext cx="8686800" cy="22621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457200" indent="-457200" algn="justLow" rtl="1">
              <a:lnSpc>
                <a:spcPct val="150000"/>
              </a:lnSpc>
              <a:spcAft>
                <a:spcPts val="1200"/>
              </a:spcAft>
            </a:pPr>
            <a:r>
              <a:rPr lang="fa-IR" sz="2000" b="1" dirty="0" smtClean="0">
                <a:solidFill>
                  <a:srgbClr val="00B050"/>
                </a:solidFill>
                <a:cs typeface="Lotus" pitchFamily="2" charset="-78"/>
              </a:rPr>
              <a:t>مزايا</a:t>
            </a:r>
          </a:p>
          <a:p>
            <a:pPr marL="457200" indent="-457200" algn="justLow" rtl="1">
              <a:lnSpc>
                <a:spcPct val="150000"/>
              </a:lnSpc>
              <a:spcAft>
                <a:spcPts val="1200"/>
              </a:spcAft>
              <a:buClr>
                <a:srgbClr val="00B050"/>
              </a:buClr>
              <a:buFont typeface="Wingdings" pitchFamily="2" charset="2"/>
              <a:buChar char="þ"/>
            </a:pPr>
            <a:r>
              <a:rPr lang="fa-IR" b="1" dirty="0" smtClean="0">
                <a:solidFill>
                  <a:srgbClr val="D0AD00"/>
                </a:solidFill>
                <a:cs typeface="Lotus" pitchFamily="2" charset="-78"/>
              </a:rPr>
              <a:t>استفاده از اصل هم‌افزايي يا سينرژي </a:t>
            </a:r>
          </a:p>
          <a:p>
            <a:pPr marL="457200" indent="-457200" algn="justLow" rtl="1">
              <a:lnSpc>
                <a:spcPct val="150000"/>
              </a:lnSpc>
              <a:spcAft>
                <a:spcPts val="1200"/>
              </a:spcAft>
              <a:buClr>
                <a:srgbClr val="00B050"/>
              </a:buClr>
              <a:buFont typeface="Wingdings" pitchFamily="2" charset="2"/>
              <a:buChar char="þ"/>
            </a:pPr>
            <a:r>
              <a:rPr lang="fa-IR" b="1" dirty="0" smtClean="0">
                <a:solidFill>
                  <a:srgbClr val="D0AD00"/>
                </a:solidFill>
                <a:cs typeface="Lotus" pitchFamily="2" charset="-78"/>
              </a:rPr>
              <a:t>استفاده از خلاقيت گروهي به جاي خلاقيت فردي</a:t>
            </a:r>
          </a:p>
          <a:p>
            <a:pPr marL="457200" indent="-457200" algn="justLow" rtl="1">
              <a:lnSpc>
                <a:spcPct val="150000"/>
              </a:lnSpc>
              <a:spcAft>
                <a:spcPts val="1200"/>
              </a:spcAft>
              <a:buClr>
                <a:srgbClr val="00B050"/>
              </a:buClr>
              <a:buFont typeface="Wingdings" pitchFamily="2" charset="2"/>
              <a:buChar char="þ"/>
            </a:pPr>
            <a:r>
              <a:rPr lang="fa-IR" b="1" dirty="0" smtClean="0">
                <a:solidFill>
                  <a:srgbClr val="D0AD00"/>
                </a:solidFill>
                <a:cs typeface="Lotus" pitchFamily="2" charset="-78"/>
              </a:rPr>
              <a:t>توليد شمار زيادي پيشنهاد براي حل موضوع جلسه</a:t>
            </a:r>
          </a:p>
        </p:txBody>
      </p:sp>
      <p:sp>
        <p:nvSpPr>
          <p:cNvPr id="9" name="Right Arrow 8"/>
          <p:cNvSpPr/>
          <p:nvPr/>
        </p:nvSpPr>
        <p:spPr>
          <a:xfrm>
            <a:off x="2695588" y="396497"/>
            <a:ext cx="381000" cy="563623"/>
          </a:xfrm>
          <a:prstGeom prst="rightArrow">
            <a:avLst/>
          </a:prstGeom>
          <a:solidFill>
            <a:srgbClr val="FFD300"/>
          </a:solidFill>
          <a:ln w="9525" cap="flat" cmpd="sng" algn="ctr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grpSp>
        <p:nvGrpSpPr>
          <p:cNvPr id="14" name="Group 25"/>
          <p:cNvGrpSpPr>
            <a:grpSpLocks/>
          </p:cNvGrpSpPr>
          <p:nvPr/>
        </p:nvGrpSpPr>
        <p:grpSpPr bwMode="auto">
          <a:xfrm>
            <a:off x="3429000" y="320282"/>
            <a:ext cx="4191000" cy="617350"/>
            <a:chOff x="3048000" y="914400"/>
            <a:chExt cx="5867400" cy="1447800"/>
          </a:xfrm>
          <a:solidFill>
            <a:srgbClr val="FFD300"/>
          </a:solidFill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15" name="Rounded Rectangle 14"/>
            <p:cNvSpPr/>
            <p:nvPr/>
          </p:nvSpPr>
          <p:spPr>
            <a:xfrm>
              <a:off x="3048000" y="914400"/>
              <a:ext cx="5867400" cy="1447800"/>
            </a:xfrm>
            <a:prstGeom prst="roundRect">
              <a:avLst/>
            </a:prstGeom>
            <a:grpFill/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  <a:softEdge rad="63500"/>
            </a:effectLst>
            <a:sp3d prstMaterial="metal">
              <a:bevelT w="88900" h="88900"/>
            </a:sp3d>
          </p:spPr>
          <p:txBody>
            <a:bodyPr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a-IR" sz="1800" b="1" i="0" u="none" strike="noStrike" kern="0" cap="none" spc="0" normalizeH="0" baseline="0" noProof="0">
                <a:ln>
                  <a:noFill/>
                </a:ln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alibri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6" name="TextBox 12"/>
            <p:cNvSpPr txBox="1">
              <a:spLocks noChangeArrowheads="1"/>
            </p:cNvSpPr>
            <p:nvPr/>
          </p:nvSpPr>
          <p:spPr bwMode="auto">
            <a:xfrm>
              <a:off x="3629060" y="1022318"/>
              <a:ext cx="4419600" cy="122704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cs typeface="Lotus" pitchFamily="2" charset="-78"/>
                </a:rPr>
                <a:t>مزايا و معايب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cs typeface="Lotus" pitchFamily="2" charset="-78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0" y="3604161"/>
            <a:ext cx="2667000" cy="3025239"/>
            <a:chOff x="152400" y="2791361"/>
            <a:chExt cx="3276600" cy="3558639"/>
          </a:xfrm>
        </p:grpSpPr>
        <p:pic>
          <p:nvPicPr>
            <p:cNvPr id="4098" name="Picture 2" descr="C:\Documents and Settings\Noori1\My Documents\My Pictures\q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81000" y="3505200"/>
              <a:ext cx="2844800" cy="2844800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7" name="TextBox 16"/>
            <p:cNvSpPr txBox="1"/>
            <p:nvPr/>
          </p:nvSpPr>
          <p:spPr>
            <a:xfrm>
              <a:off x="2057400" y="2791361"/>
              <a:ext cx="1371600" cy="119474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fa-IR" sz="6000" dirty="0" smtClean="0">
                  <a:solidFill>
                    <a:srgbClr val="00B050"/>
                  </a:solidFill>
                  <a:sym typeface="Wingdings"/>
                </a:rPr>
                <a:t></a:t>
              </a:r>
              <a:endParaRPr lang="fa-IR" sz="6000" dirty="0">
                <a:solidFill>
                  <a:srgbClr val="00B050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52400" y="2791361"/>
              <a:ext cx="1066801" cy="119474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fa-IR" sz="6000" dirty="0" smtClean="0">
                  <a:solidFill>
                    <a:srgbClr val="DA5300"/>
                  </a:solidFill>
                  <a:sym typeface="Wingdings"/>
                </a:rPr>
                <a:t></a:t>
              </a:r>
              <a:endParaRPr lang="fa-IR" sz="6000" dirty="0">
                <a:solidFill>
                  <a:srgbClr val="DA5300"/>
                </a:solidFill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2057400" y="3645456"/>
            <a:ext cx="6781800" cy="28315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457200" indent="-457200" algn="justLow" rtl="1">
              <a:lnSpc>
                <a:spcPct val="150000"/>
              </a:lnSpc>
              <a:spcAft>
                <a:spcPts val="1200"/>
              </a:spcAft>
            </a:pPr>
            <a:r>
              <a:rPr lang="fa-IR" sz="2000" b="1" dirty="0" smtClean="0">
                <a:solidFill>
                  <a:srgbClr val="B40004"/>
                </a:solidFill>
                <a:cs typeface="Lotus" pitchFamily="2" charset="-78"/>
              </a:rPr>
              <a:t>معايب</a:t>
            </a:r>
          </a:p>
          <a:p>
            <a:pPr marL="457200" indent="-457200" algn="justLow" rtl="1">
              <a:lnSpc>
                <a:spcPct val="150000"/>
              </a:lnSpc>
              <a:spcAft>
                <a:spcPts val="1200"/>
              </a:spcAft>
              <a:buClr>
                <a:srgbClr val="C00000"/>
              </a:buClr>
              <a:buFont typeface="Wingdings" pitchFamily="2" charset="2"/>
              <a:buChar char=""/>
            </a:pPr>
            <a:r>
              <a:rPr lang="fa-IR" b="1" dirty="0" smtClean="0">
                <a:solidFill>
                  <a:srgbClr val="D0AD00"/>
                </a:solidFill>
                <a:cs typeface="Lotus" pitchFamily="2" charset="-78"/>
              </a:rPr>
              <a:t>دشوار بودن ايجاد شرايط جهت اظهارنظر آزاد و بي‌واسطه</a:t>
            </a:r>
          </a:p>
          <a:p>
            <a:pPr marL="457200" indent="-457200" algn="justLow" rtl="1">
              <a:lnSpc>
                <a:spcPct val="150000"/>
              </a:lnSpc>
              <a:spcAft>
                <a:spcPts val="1200"/>
              </a:spcAft>
              <a:buClr>
                <a:srgbClr val="C00000"/>
              </a:buClr>
              <a:buFont typeface="Wingdings" pitchFamily="2" charset="2"/>
              <a:buChar char=""/>
            </a:pPr>
            <a:r>
              <a:rPr lang="fa-IR" b="1" dirty="0" smtClean="0">
                <a:solidFill>
                  <a:srgbClr val="D0AD00"/>
                </a:solidFill>
                <a:cs typeface="Lotus" pitchFamily="2" charset="-78"/>
              </a:rPr>
              <a:t>دشوار بودن پيروي از اصول جلسات</a:t>
            </a:r>
          </a:p>
          <a:p>
            <a:pPr marL="457200" indent="-457200" algn="justLow" rtl="1">
              <a:lnSpc>
                <a:spcPct val="150000"/>
              </a:lnSpc>
              <a:spcAft>
                <a:spcPts val="1200"/>
              </a:spcAft>
              <a:buClr>
                <a:srgbClr val="C00000"/>
              </a:buClr>
              <a:buFont typeface="Wingdings" pitchFamily="2" charset="2"/>
              <a:buChar char=""/>
            </a:pPr>
            <a:r>
              <a:rPr lang="fa-IR" b="1" dirty="0" smtClean="0">
                <a:solidFill>
                  <a:srgbClr val="D0AD00"/>
                </a:solidFill>
                <a:cs typeface="Lotus" pitchFamily="2" charset="-78"/>
              </a:rPr>
              <a:t>دشواري دستيابي به پيشنهادات متنوع با توجه به تمايل گروه بر حصول توافق </a:t>
            </a:r>
          </a:p>
          <a:p>
            <a:pPr marL="457200" indent="-457200" algn="justLow" rtl="1">
              <a:lnSpc>
                <a:spcPct val="150000"/>
              </a:lnSpc>
              <a:spcAft>
                <a:spcPts val="1200"/>
              </a:spcAft>
              <a:buClr>
                <a:srgbClr val="C00000"/>
              </a:buClr>
              <a:buFont typeface="Wingdings" pitchFamily="2" charset="2"/>
              <a:buChar char=""/>
            </a:pPr>
            <a:r>
              <a:rPr lang="fa-IR" b="1" dirty="0" smtClean="0">
                <a:solidFill>
                  <a:srgbClr val="D0AD00"/>
                </a:solidFill>
                <a:cs typeface="Lotus" pitchFamily="2" charset="-78"/>
              </a:rPr>
              <a:t>دشواري ارائه پيشنهادات متنوع با توجه به تمايل گروه به ارائه موارد بديهي يا ايده‌آل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205770"/>
            <a:ext cx="2667000" cy="7848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fa-IR" sz="4500" b="1" dirty="0" smtClean="0">
                <a:ln w="11430"/>
                <a:solidFill>
                  <a:srgbClr val="1B6BDC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Lotus" pitchFamily="2" charset="-78"/>
              </a:rPr>
              <a:t>طوفان فكري</a:t>
            </a:r>
            <a:endParaRPr lang="en-US" sz="4500" b="1" dirty="0">
              <a:ln w="11430"/>
              <a:solidFill>
                <a:srgbClr val="1B6BDC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Lotus" pitchFamily="2" charset="-78"/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2695588" y="381015"/>
            <a:ext cx="381000" cy="563623"/>
          </a:xfrm>
          <a:prstGeom prst="rightArrow">
            <a:avLst/>
          </a:prstGeom>
          <a:solidFill>
            <a:srgbClr val="1B6BDC"/>
          </a:solidFill>
          <a:ln w="9525" cap="flat" cmpd="sng" algn="ctr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grpSp>
        <p:nvGrpSpPr>
          <p:cNvPr id="13" name="Group 25"/>
          <p:cNvGrpSpPr>
            <a:grpSpLocks/>
          </p:cNvGrpSpPr>
          <p:nvPr/>
        </p:nvGrpSpPr>
        <p:grpSpPr bwMode="auto">
          <a:xfrm>
            <a:off x="3429000" y="304800"/>
            <a:ext cx="4191000" cy="617350"/>
            <a:chOff x="3048000" y="914400"/>
            <a:chExt cx="5867400" cy="1447800"/>
          </a:xfrm>
          <a:solidFill>
            <a:srgbClr val="1B6BDC"/>
          </a:solidFill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14" name="Rounded Rectangle 13"/>
            <p:cNvSpPr/>
            <p:nvPr/>
          </p:nvSpPr>
          <p:spPr>
            <a:xfrm>
              <a:off x="3048000" y="914400"/>
              <a:ext cx="5867400" cy="1447800"/>
            </a:xfrm>
            <a:prstGeom prst="roundRect">
              <a:avLst/>
            </a:prstGeom>
            <a:grpFill/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  <a:softEdge rad="63500"/>
            </a:effectLst>
            <a:sp3d prstMaterial="metal">
              <a:bevelT w="88900" h="88900"/>
            </a:sp3d>
          </p:spPr>
          <p:txBody>
            <a:bodyPr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a-IR" sz="1800" b="1" i="0" u="none" strike="noStrike" kern="0" cap="none" spc="0" normalizeH="0" baseline="0" noProof="0">
                <a:ln>
                  <a:noFill/>
                </a:ln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alibri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8" name="TextBox 12"/>
            <p:cNvSpPr txBox="1">
              <a:spLocks noChangeArrowheads="1"/>
            </p:cNvSpPr>
            <p:nvPr/>
          </p:nvSpPr>
          <p:spPr bwMode="auto">
            <a:xfrm>
              <a:off x="3629060" y="954242"/>
              <a:ext cx="4419600" cy="122704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cs typeface="Lotus" pitchFamily="2" charset="-78"/>
                </a:rPr>
                <a:t>اصول جلسات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cs typeface="Lotus" pitchFamily="2" charset="-78"/>
              </a:endParaRPr>
            </a:p>
          </p:txBody>
        </p:sp>
      </p:grpSp>
      <p:pic>
        <p:nvPicPr>
          <p:cNvPr id="19" name="Picture 2" descr="E:\ساير\اتاق فكر\55625_8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000500"/>
            <a:ext cx="3810000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TextBox 19"/>
          <p:cNvSpPr txBox="1"/>
          <p:nvPr/>
        </p:nvSpPr>
        <p:spPr>
          <a:xfrm>
            <a:off x="1371600" y="1143000"/>
            <a:ext cx="7239000" cy="37856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457200" indent="-457200" algn="justLow" rtl="1">
              <a:lnSpc>
                <a:spcPct val="150000"/>
              </a:lnSpc>
              <a:buFont typeface="+mj-lt"/>
              <a:buAutoNum type="arabicPeriod"/>
            </a:pPr>
            <a:r>
              <a:rPr lang="fa-IR" sz="2000" b="1" dirty="0" smtClean="0">
                <a:solidFill>
                  <a:srgbClr val="1B6BDC"/>
                </a:solidFill>
                <a:cs typeface="Lotus" pitchFamily="2" charset="-78"/>
              </a:rPr>
              <a:t>موضوعات مطرح شده در جلسات طوفان فکري بايد دقيقاً تعريف شده و مشخص باشند.</a:t>
            </a:r>
          </a:p>
          <a:p>
            <a:pPr marL="457200" indent="-457200" algn="justLow" rtl="1">
              <a:lnSpc>
                <a:spcPct val="150000"/>
              </a:lnSpc>
              <a:buFont typeface="+mj-lt"/>
              <a:buAutoNum type="arabicPeriod"/>
            </a:pPr>
            <a:r>
              <a:rPr lang="fa-IR" sz="2000" b="1" dirty="0" smtClean="0">
                <a:solidFill>
                  <a:srgbClr val="1B6BDC"/>
                </a:solidFill>
                <a:cs typeface="Lotus" pitchFamily="2" charset="-78"/>
              </a:rPr>
              <a:t>تعداد </a:t>
            </a:r>
            <a:r>
              <a:rPr lang="ar-SA" sz="2000" b="1" dirty="0" smtClean="0">
                <a:solidFill>
                  <a:srgbClr val="1B6BDC"/>
                </a:solidFill>
                <a:cs typeface="Lotus" pitchFamily="2" charset="-78"/>
              </a:rPr>
              <a:t>ايده‌ها و نظرات ابراز شده واجد اهميت است</a:t>
            </a:r>
            <a:r>
              <a:rPr lang="fa-IR" sz="2000" b="1" dirty="0" smtClean="0">
                <a:solidFill>
                  <a:srgbClr val="1B6BDC"/>
                </a:solidFill>
                <a:cs typeface="Lotus" pitchFamily="2" charset="-78"/>
              </a:rPr>
              <a:t> (تعداد ايده‌ها هر چه بيشتر باشد مطلوب‌تر است).</a:t>
            </a:r>
          </a:p>
          <a:p>
            <a:pPr marL="457200" indent="-457200" algn="justLow" rtl="1">
              <a:lnSpc>
                <a:spcPct val="150000"/>
              </a:lnSpc>
              <a:buFont typeface="+mj-lt"/>
              <a:buAutoNum type="arabicPeriod"/>
            </a:pPr>
            <a:r>
              <a:rPr lang="fa-IR" sz="2000" b="1" dirty="0" smtClean="0">
                <a:solidFill>
                  <a:srgbClr val="1B6BDC"/>
                </a:solidFill>
                <a:cs typeface="Lotus" pitchFamily="2" charset="-78"/>
              </a:rPr>
              <a:t>اعضا مي‌توانند به تکميل، تعديل و ترکيب ايده‌هاي ديگران نيز بپردازند و ايده‌هاي خود را بر اساس نظرات آن‌ها بنا کنند.</a:t>
            </a:r>
          </a:p>
          <a:p>
            <a:pPr marL="457200" indent="-457200" algn="justLow" rtl="1">
              <a:lnSpc>
                <a:spcPct val="150000"/>
              </a:lnSpc>
              <a:buFont typeface="+mj-lt"/>
              <a:buAutoNum type="arabicPeriod"/>
            </a:pPr>
            <a:r>
              <a:rPr lang="fa-IR" sz="2000" b="1" dirty="0" smtClean="0">
                <a:solidFill>
                  <a:srgbClr val="1B6BDC"/>
                </a:solidFill>
                <a:cs typeface="Lotus" pitchFamily="2" charset="-78"/>
              </a:rPr>
              <a:t>اجازه هيچ‌گونه انتقاد و نقادي نسبت به نظرات ابراز شده در جلسه داده نمي‌شود.</a:t>
            </a:r>
          </a:p>
          <a:p>
            <a:pPr marL="457200" indent="-457200" algn="justLow" rtl="1">
              <a:lnSpc>
                <a:spcPct val="150000"/>
              </a:lnSpc>
              <a:buFont typeface="+mj-lt"/>
              <a:buAutoNum type="arabicPeriod"/>
            </a:pPr>
            <a:r>
              <a:rPr lang="fa-IR" sz="2000" b="1" dirty="0" smtClean="0">
                <a:solidFill>
                  <a:srgbClr val="1B6BDC"/>
                </a:solidFill>
                <a:cs typeface="Lotus" pitchFamily="2" charset="-78"/>
              </a:rPr>
              <a:t>ارزيابي و داوري نسبت به نظرات ابراز شده به بعد موکول مي‌گردد.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205770"/>
            <a:ext cx="2667000" cy="7848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fa-IR" sz="4500" b="1" dirty="0" smtClean="0">
                <a:ln w="11430"/>
                <a:solidFill>
                  <a:srgbClr val="00B05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Lotus" pitchFamily="2" charset="-78"/>
              </a:rPr>
              <a:t>طوفان فكري</a:t>
            </a:r>
            <a:endParaRPr lang="en-US" sz="4500" b="1" dirty="0">
              <a:ln w="11430"/>
              <a:solidFill>
                <a:srgbClr val="00B05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Lotus" pitchFamily="2" charset="-78"/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2695588" y="381015"/>
            <a:ext cx="381000" cy="563623"/>
          </a:xfrm>
          <a:prstGeom prst="rightArrow">
            <a:avLst/>
          </a:prstGeom>
          <a:solidFill>
            <a:srgbClr val="1FA920"/>
          </a:solidFill>
          <a:ln w="9525" cap="flat" cmpd="sng" algn="ctr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grpSp>
        <p:nvGrpSpPr>
          <p:cNvPr id="10" name="Group 25"/>
          <p:cNvGrpSpPr>
            <a:grpSpLocks/>
          </p:cNvGrpSpPr>
          <p:nvPr/>
        </p:nvGrpSpPr>
        <p:grpSpPr bwMode="auto">
          <a:xfrm>
            <a:off x="3429000" y="304800"/>
            <a:ext cx="4191000" cy="617350"/>
            <a:chOff x="3048000" y="914400"/>
            <a:chExt cx="5867400" cy="1447800"/>
          </a:xfrm>
          <a:solidFill>
            <a:srgbClr val="1FA920"/>
          </a:solidFill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11" name="Rounded Rectangle 10"/>
            <p:cNvSpPr/>
            <p:nvPr/>
          </p:nvSpPr>
          <p:spPr>
            <a:xfrm>
              <a:off x="3048000" y="914400"/>
              <a:ext cx="5867400" cy="1447800"/>
            </a:xfrm>
            <a:prstGeom prst="roundRect">
              <a:avLst/>
            </a:prstGeom>
            <a:grpFill/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  <a:softEdge rad="63500"/>
            </a:effectLst>
            <a:sp3d prstMaterial="metal">
              <a:bevelT w="88900" h="88900"/>
            </a:sp3d>
          </p:spPr>
          <p:txBody>
            <a:bodyPr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a-IR" sz="1800" b="1" i="0" u="none" strike="noStrike" kern="0" cap="none" spc="0" normalizeH="0" baseline="0" noProof="0">
                <a:ln>
                  <a:noFill/>
                </a:ln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alibri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5" name="TextBox 12"/>
            <p:cNvSpPr txBox="1">
              <a:spLocks noChangeArrowheads="1"/>
            </p:cNvSpPr>
            <p:nvPr/>
          </p:nvSpPr>
          <p:spPr bwMode="auto">
            <a:xfrm>
              <a:off x="3629060" y="1022318"/>
              <a:ext cx="4419600" cy="122704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cs typeface="Lotus" pitchFamily="2" charset="-78"/>
                </a:rPr>
                <a:t>اعضاي گروه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cs typeface="Lotus" pitchFamily="2" charset="-78"/>
              </a:endParaRPr>
            </a:p>
          </p:txBody>
        </p:sp>
      </p:grpSp>
      <p:pic>
        <p:nvPicPr>
          <p:cNvPr id="16" name="Picture 2" descr="E:\ساير\اتاق فكر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505200"/>
            <a:ext cx="2950941" cy="3027589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3962400" y="2362200"/>
            <a:ext cx="4724400" cy="286232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ar-SA" sz="2400" b="1" dirty="0" smtClean="0">
                <a:solidFill>
                  <a:srgbClr val="00B050"/>
                </a:solidFill>
                <a:cs typeface="Lotus" pitchFamily="2" charset="-78"/>
              </a:rPr>
              <a:t>طوفان فکري بايد در گروه‌هاي کوچک انجام پذيرد</a:t>
            </a:r>
            <a:r>
              <a:rPr lang="fa-IR" sz="2400" b="1" dirty="0" smtClean="0">
                <a:solidFill>
                  <a:srgbClr val="00B050"/>
                </a:solidFill>
                <a:cs typeface="Lotus" pitchFamily="2" charset="-78"/>
              </a:rPr>
              <a:t>.</a:t>
            </a:r>
            <a:r>
              <a:rPr lang="ar-SA" sz="2400" b="1" dirty="0" smtClean="0">
                <a:solidFill>
                  <a:srgbClr val="00B050"/>
                </a:solidFill>
                <a:cs typeface="Lotus" pitchFamily="2" charset="-78"/>
              </a:rPr>
              <a:t> تعداد 12 نفر حد مطلوب براي اعضاء</a:t>
            </a:r>
            <a:r>
              <a:rPr lang="fa-IR" sz="2400" b="1" dirty="0" smtClean="0">
                <a:solidFill>
                  <a:srgbClr val="00B050"/>
                </a:solidFill>
                <a:cs typeface="Lotus" pitchFamily="2" charset="-78"/>
              </a:rPr>
              <a:t> (پيشنهاددهندگان)</a:t>
            </a:r>
            <a:r>
              <a:rPr lang="ar-SA" sz="2400" b="1" dirty="0" smtClean="0">
                <a:solidFill>
                  <a:srgbClr val="00B050"/>
                </a:solidFill>
                <a:cs typeface="Lotus" pitchFamily="2" charset="-78"/>
              </a:rPr>
              <a:t> يک جلسه مي‌باشد</a:t>
            </a:r>
            <a:r>
              <a:rPr lang="fa-IR" sz="2400" b="1" dirty="0" smtClean="0">
                <a:solidFill>
                  <a:srgbClr val="00B050"/>
                </a:solidFill>
                <a:cs typeface="Lotus" pitchFamily="2" charset="-78"/>
              </a:rPr>
              <a:t>. </a:t>
            </a:r>
            <a:r>
              <a:rPr lang="ar-SA" sz="2400" b="1" dirty="0" smtClean="0">
                <a:solidFill>
                  <a:srgbClr val="00B050"/>
                </a:solidFill>
                <a:cs typeface="Lotus" pitchFamily="2" charset="-78"/>
              </a:rPr>
              <a:t>در جلسات</a:t>
            </a:r>
            <a:r>
              <a:rPr lang="fa-IR" sz="2400" b="1" dirty="0" smtClean="0">
                <a:solidFill>
                  <a:srgbClr val="00B050"/>
                </a:solidFill>
                <a:cs typeface="Lotus" pitchFamily="2" charset="-78"/>
              </a:rPr>
              <a:t>، </a:t>
            </a:r>
            <a:r>
              <a:rPr lang="ar-SA" sz="2400" b="1" dirty="0" smtClean="0">
                <a:solidFill>
                  <a:srgbClr val="00B050"/>
                </a:solidFill>
                <a:cs typeface="Lotus" pitchFamily="2" charset="-78"/>
              </a:rPr>
              <a:t>يک نفر به عنوان رهبر گروه و يک نفر به عنوان منشي (دبير) </a:t>
            </a:r>
            <a:r>
              <a:rPr lang="fa-IR" sz="2400" b="1" dirty="0" smtClean="0">
                <a:solidFill>
                  <a:srgbClr val="00B050"/>
                </a:solidFill>
                <a:cs typeface="Lotus" pitchFamily="2" charset="-78"/>
              </a:rPr>
              <a:t>حضور دارند</a:t>
            </a:r>
            <a:r>
              <a:rPr lang="ar-SA" sz="2400" b="1" dirty="0" smtClean="0">
                <a:solidFill>
                  <a:srgbClr val="00B050"/>
                </a:solidFill>
                <a:cs typeface="Lotus" pitchFamily="2" charset="-78"/>
              </a:rPr>
              <a:t>.</a:t>
            </a:r>
            <a:endParaRPr lang="fa-IR" sz="2400" b="1" dirty="0">
              <a:solidFill>
                <a:srgbClr val="00B050"/>
              </a:solidFill>
              <a:cs typeface="Lotu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205770"/>
            <a:ext cx="2667000" cy="7848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fa-IR" sz="4500" b="1" dirty="0" smtClean="0">
                <a:ln w="11430"/>
                <a:solidFill>
                  <a:srgbClr val="17578B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Lotus" pitchFamily="2" charset="-78"/>
              </a:rPr>
              <a:t>طوفان فكري</a:t>
            </a:r>
            <a:endParaRPr lang="en-US" sz="4500" b="1" dirty="0">
              <a:ln w="11430"/>
              <a:solidFill>
                <a:srgbClr val="17578B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Lotus" pitchFamily="2" charset="-78"/>
            </a:endParaRPr>
          </a:p>
        </p:txBody>
      </p:sp>
      <p:pic>
        <p:nvPicPr>
          <p:cNvPr id="9" name="Picture 5" descr="E:\ساير\اتاق فكر\bccc7f48ec17313e793f1526c6cbebc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86200"/>
            <a:ext cx="4819136" cy="2971800"/>
          </a:xfrm>
          <a:prstGeom prst="rect">
            <a:avLst/>
          </a:prstGeom>
          <a:noFill/>
        </p:spPr>
      </p:pic>
      <p:sp>
        <p:nvSpPr>
          <p:cNvPr id="11" name="Right Arrow 10"/>
          <p:cNvSpPr/>
          <p:nvPr/>
        </p:nvSpPr>
        <p:spPr>
          <a:xfrm>
            <a:off x="2695588" y="397949"/>
            <a:ext cx="381000" cy="563623"/>
          </a:xfrm>
          <a:prstGeom prst="rightArrow">
            <a:avLst/>
          </a:prstGeom>
          <a:solidFill>
            <a:srgbClr val="17578B"/>
          </a:solidFill>
          <a:ln w="9525" cap="flat" cmpd="sng" algn="ctr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grpSp>
        <p:nvGrpSpPr>
          <p:cNvPr id="13" name="Group 25"/>
          <p:cNvGrpSpPr>
            <a:grpSpLocks/>
          </p:cNvGrpSpPr>
          <p:nvPr/>
        </p:nvGrpSpPr>
        <p:grpSpPr bwMode="auto">
          <a:xfrm>
            <a:off x="3429000" y="321734"/>
            <a:ext cx="4191000" cy="617350"/>
            <a:chOff x="3048000" y="914400"/>
            <a:chExt cx="5867400" cy="1447800"/>
          </a:xfrm>
          <a:solidFill>
            <a:srgbClr val="17578B"/>
          </a:solidFill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15" name="Rounded Rectangle 14"/>
            <p:cNvSpPr/>
            <p:nvPr/>
          </p:nvSpPr>
          <p:spPr>
            <a:xfrm>
              <a:off x="3048000" y="914400"/>
              <a:ext cx="5867400" cy="1447800"/>
            </a:xfrm>
            <a:prstGeom prst="roundRect">
              <a:avLst/>
            </a:prstGeom>
            <a:grpFill/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  <a:softEdge rad="63500"/>
            </a:effectLst>
            <a:sp3d prstMaterial="metal">
              <a:bevelT w="88900" h="88900"/>
            </a:sp3d>
          </p:spPr>
          <p:txBody>
            <a:bodyPr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a-IR" sz="1800" b="1" i="0" u="none" strike="noStrike" kern="0" cap="none" spc="0" normalizeH="0" baseline="0" noProof="0">
                <a:ln>
                  <a:noFill/>
                </a:ln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alibri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6" name="TextBox 12"/>
            <p:cNvSpPr txBox="1">
              <a:spLocks noChangeArrowheads="1"/>
            </p:cNvSpPr>
            <p:nvPr/>
          </p:nvSpPr>
          <p:spPr bwMode="auto">
            <a:xfrm>
              <a:off x="3629060" y="976801"/>
              <a:ext cx="4419600" cy="122704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cs typeface="Lotus" pitchFamily="2" charset="-78"/>
                </a:rPr>
                <a:t>وظايف رهبر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cs typeface="Lotus" pitchFamily="2" charset="-78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1676400" y="2209800"/>
            <a:ext cx="7086600" cy="161582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457200" indent="-457200" algn="justLow" rtl="1">
              <a:lnSpc>
                <a:spcPct val="150000"/>
              </a:lnSpc>
              <a:buFont typeface="+mj-lt"/>
              <a:buAutoNum type="arabicPeriod"/>
            </a:pPr>
            <a:r>
              <a:rPr lang="fa-IR" sz="2200" b="1" dirty="0" smtClean="0">
                <a:solidFill>
                  <a:srgbClr val="17578B"/>
                </a:solidFill>
                <a:cs typeface="Lotus" pitchFamily="2" charset="-78"/>
              </a:rPr>
              <a:t>اطلاع‌رساني موضوع مورد بحث به اعضا</a:t>
            </a:r>
          </a:p>
          <a:p>
            <a:pPr marL="457200" indent="-457200" algn="justLow" rtl="1">
              <a:lnSpc>
                <a:spcPct val="150000"/>
              </a:lnSpc>
              <a:buFont typeface="+mj-lt"/>
              <a:buAutoNum type="arabicPeriod"/>
            </a:pPr>
            <a:r>
              <a:rPr lang="fa-IR" sz="2200" b="1" dirty="0" smtClean="0">
                <a:solidFill>
                  <a:srgbClr val="17578B"/>
                </a:solidFill>
                <a:cs typeface="Lotus" pitchFamily="2" charset="-78"/>
              </a:rPr>
              <a:t>ترغيب اعضاي گروه به ارائه‌ نظرات جديد</a:t>
            </a:r>
          </a:p>
          <a:p>
            <a:pPr marL="457200" indent="-457200" algn="justLow" rtl="1">
              <a:lnSpc>
                <a:spcPct val="150000"/>
              </a:lnSpc>
              <a:buFont typeface="+mj-lt"/>
              <a:buAutoNum type="arabicPeriod"/>
            </a:pPr>
            <a:r>
              <a:rPr lang="fa-IR" sz="2200" b="1" dirty="0" smtClean="0">
                <a:solidFill>
                  <a:srgbClr val="17578B"/>
                </a:solidFill>
                <a:cs typeface="Lotus" pitchFamily="2" charset="-78"/>
              </a:rPr>
              <a:t>نظارت بر رعايت اصول جلسات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205770"/>
            <a:ext cx="2667000" cy="7848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fa-IR" sz="4500" b="1" dirty="0" smtClean="0">
                <a:ln w="11430"/>
                <a:solidFill>
                  <a:srgbClr val="A901C8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Lotus" pitchFamily="2" charset="-78"/>
              </a:rPr>
              <a:t>طوفان فكري</a:t>
            </a:r>
            <a:endParaRPr lang="en-US" sz="4500" b="1" dirty="0">
              <a:ln w="11430"/>
              <a:solidFill>
                <a:srgbClr val="A901C8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Lotus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67000" y="2152471"/>
            <a:ext cx="6172200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457200" indent="-457200" algn="ctr" rtl="1">
              <a:lnSpc>
                <a:spcPct val="150000"/>
              </a:lnSpc>
            </a:pPr>
            <a:r>
              <a:rPr lang="fa-IR" sz="2400" b="1" dirty="0" smtClean="0">
                <a:solidFill>
                  <a:srgbClr val="A901C8"/>
                </a:solidFill>
                <a:cs typeface="Lotus" pitchFamily="2" charset="-78"/>
              </a:rPr>
              <a:t>ثبت ديدگاه‌ها و نظرات هر يک از اعضا روي سطح قابل مشاهده‌اي در مقابل گروه</a:t>
            </a:r>
          </a:p>
        </p:txBody>
      </p:sp>
      <p:sp>
        <p:nvSpPr>
          <p:cNvPr id="14" name="Right Arrow 13"/>
          <p:cNvSpPr/>
          <p:nvPr/>
        </p:nvSpPr>
        <p:spPr>
          <a:xfrm>
            <a:off x="2695588" y="412463"/>
            <a:ext cx="381000" cy="563623"/>
          </a:xfrm>
          <a:prstGeom prst="rightArrow">
            <a:avLst/>
          </a:prstGeom>
          <a:solidFill>
            <a:srgbClr val="A901C8"/>
          </a:solidFill>
          <a:ln w="9525" cap="flat" cmpd="sng" algn="ctr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grpSp>
        <p:nvGrpSpPr>
          <p:cNvPr id="18" name="Group 25"/>
          <p:cNvGrpSpPr>
            <a:grpSpLocks/>
          </p:cNvGrpSpPr>
          <p:nvPr/>
        </p:nvGrpSpPr>
        <p:grpSpPr bwMode="auto">
          <a:xfrm>
            <a:off x="3429000" y="336248"/>
            <a:ext cx="4191000" cy="617350"/>
            <a:chOff x="3048000" y="914400"/>
            <a:chExt cx="5867400" cy="1447800"/>
          </a:xfrm>
          <a:solidFill>
            <a:srgbClr val="A901C8"/>
          </a:solidFill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19" name="Rounded Rectangle 18"/>
            <p:cNvSpPr/>
            <p:nvPr/>
          </p:nvSpPr>
          <p:spPr>
            <a:xfrm>
              <a:off x="3048000" y="914400"/>
              <a:ext cx="5867400" cy="1447800"/>
            </a:xfrm>
            <a:prstGeom prst="roundRect">
              <a:avLst/>
            </a:prstGeom>
            <a:grpFill/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  <a:softEdge rad="63500"/>
            </a:effectLst>
            <a:sp3d prstMaterial="metal">
              <a:bevelT w="88900" h="88900"/>
            </a:sp3d>
          </p:spPr>
          <p:txBody>
            <a:bodyPr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a-IR" sz="1800" b="1" i="0" u="none" strike="noStrike" kern="0" cap="none" spc="0" normalizeH="0" baseline="0" noProof="0">
                <a:ln>
                  <a:noFill/>
                </a:ln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alibri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" name="TextBox 12"/>
            <p:cNvSpPr txBox="1">
              <a:spLocks noChangeArrowheads="1"/>
            </p:cNvSpPr>
            <p:nvPr/>
          </p:nvSpPr>
          <p:spPr bwMode="auto">
            <a:xfrm>
              <a:off x="3629060" y="988280"/>
              <a:ext cx="4419600" cy="122704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cs typeface="Lotus" pitchFamily="2" charset="-78"/>
                </a:rPr>
                <a:t>وظايف دبير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cs typeface="Lotus" pitchFamily="2" charset="-78"/>
              </a:endParaRPr>
            </a:p>
          </p:txBody>
        </p:sp>
      </p:grpSp>
      <p:pic>
        <p:nvPicPr>
          <p:cNvPr id="9" name="Picture 4" descr="C:\Documents and Settings\Noori1\My Documents\My Pictures\1546325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3429000"/>
            <a:ext cx="2916010" cy="28980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اصول">
  <a:themeElements>
    <a:clrScheme name="template7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plate7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template7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7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7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7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7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7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7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446</TotalTime>
  <Words>513</Words>
  <Application>Microsoft Office PowerPoint</Application>
  <PresentationFormat>On-screen Show (4:3)</PresentationFormat>
  <Paragraphs>93</Paragraphs>
  <Slides>13</Slides>
  <Notes>0</Notes>
  <HiddenSlides>2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Office Theme</vt:lpstr>
      <vt:lpstr>اصول</vt:lpstr>
      <vt:lpstr>اصول طوفان فكري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اصول طوفان فكري</dc:title>
  <dc:creator/>
  <cp:lastModifiedBy>FUM</cp:lastModifiedBy>
  <cp:revision>106</cp:revision>
  <dcterms:created xsi:type="dcterms:W3CDTF">2006-08-16T00:00:00Z</dcterms:created>
  <dcterms:modified xsi:type="dcterms:W3CDTF">2012-04-07T08:46:55Z</dcterms:modified>
</cp:coreProperties>
</file>